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1"/>
  </p:sldMasterIdLst>
  <p:notesMasterIdLst>
    <p:notesMasterId r:id="rId32"/>
  </p:notesMasterIdLst>
  <p:handoutMasterIdLst>
    <p:handoutMasterId r:id="rId33"/>
  </p:handoutMasterIdLst>
  <p:sldIdLst>
    <p:sldId id="1012" r:id="rId2"/>
    <p:sldId id="1011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1068" r:id="rId15"/>
    <p:sldId id="1061" r:id="rId16"/>
    <p:sldId id="1070" r:id="rId17"/>
    <p:sldId id="271" r:id="rId18"/>
    <p:sldId id="1071" r:id="rId19"/>
    <p:sldId id="273" r:id="rId20"/>
    <p:sldId id="1075" r:id="rId21"/>
    <p:sldId id="1072" r:id="rId22"/>
    <p:sldId id="276" r:id="rId23"/>
    <p:sldId id="277" r:id="rId24"/>
    <p:sldId id="278" r:id="rId25"/>
    <p:sldId id="1073" r:id="rId26"/>
    <p:sldId id="280" r:id="rId27"/>
    <p:sldId id="1074" r:id="rId28"/>
    <p:sldId id="1067" r:id="rId29"/>
    <p:sldId id="283" r:id="rId30"/>
    <p:sldId id="938" r:id="rId31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utura PT Book" panose="020B0502020204020303" pitchFamily="34" charset="0"/>
      <p:regular r:id="rId38"/>
      <p:italic r:id="rId39"/>
    </p:embeddedFont>
    <p:embeddedFont>
      <p:font typeface="Futura PT Demi" panose="020B0502020204020303" pitchFamily="34" charset="0"/>
      <p:regular r:id="rId40"/>
      <p:bold r:id="rId41"/>
      <p:italic r:id="rId42"/>
    </p:embeddedFont>
    <p:embeddedFont>
      <p:font typeface="Futura PT Light" panose="020B0402020204020303" pitchFamily="34" charset="0"/>
      <p:regular r:id="rId43"/>
      <p:italic r:id="rId44"/>
    </p:embeddedFont>
    <p:embeddedFont>
      <p:font typeface="Futura PT Medium" panose="020B0502020204020303" pitchFamily="34" charset="0"/>
      <p:regular r:id="rId45"/>
      <p:italic r:id="rId46"/>
    </p:embeddedFont>
    <p:embeddedFont>
      <p:font typeface="JetBrains Mono" panose="02000009000000000000" pitchFamily="49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982" userDrawn="1">
          <p15:clr>
            <a:srgbClr val="A4A3A4"/>
          </p15:clr>
        </p15:guide>
        <p15:guide id="18" pos="7287" userDrawn="1">
          <p15:clr>
            <a:srgbClr val="A4A3A4"/>
          </p15:clr>
        </p15:guide>
        <p15:guide id="19" orient="horz" pos="3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96" initials="u" lastIdx="3" clrIdx="0">
    <p:extLst>
      <p:ext uri="{19B8F6BF-5375-455C-9EA6-DF929625EA0E}">
        <p15:presenceInfo xmlns:p15="http://schemas.microsoft.com/office/powerpoint/2012/main" userId="S::user096@officekns1.onmicrosoft.com::53be9364-a475-4a50-958f-d4d45ee49436" providerId="AD"/>
      </p:ext>
    </p:extLst>
  </p:cmAuthor>
  <p:cmAuthor id="2" name="USER-075" initials="U" lastIdx="2" clrIdx="1">
    <p:extLst>
      <p:ext uri="{19B8F6BF-5375-455C-9EA6-DF929625EA0E}">
        <p15:presenceInfo xmlns:p15="http://schemas.microsoft.com/office/powerpoint/2012/main" userId="USER-07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9"/>
    <a:srgbClr val="E3EAF1"/>
    <a:srgbClr val="1E22AA"/>
    <a:srgbClr val="B2C4D6"/>
    <a:srgbClr val="05B0F0"/>
    <a:srgbClr val="7030A0"/>
    <a:srgbClr val="F2F5F8"/>
    <a:srgbClr val="252ABD"/>
    <a:srgbClr val="8136B9"/>
    <a:srgbClr val="53C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4014" autoAdjust="0"/>
  </p:normalViewPr>
  <p:slideViewPr>
    <p:cSldViewPr snapToGrid="0" showGuides="1">
      <p:cViewPr varScale="1">
        <p:scale>
          <a:sx n="98" d="100"/>
          <a:sy n="98" d="100"/>
        </p:scale>
        <p:origin x="208" y="568"/>
      </p:cViewPr>
      <p:guideLst>
        <p:guide pos="982"/>
        <p:guide pos="7287"/>
        <p:guide orient="horz" pos="3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7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9137273872155544E-2"/>
          <c:y val="2.88635707646119E-2"/>
          <c:w val="0.85088091785116737"/>
          <c:h val="0.6571053247606255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Ожидание</c:v>
                </c:pt>
              </c:strCache>
            </c:strRef>
          </c:tx>
          <c:spPr>
            <a:ln w="76320" cap="rnd">
              <a:solidFill>
                <a:srgbClr val="7030A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B-9B4A-A480-3E7137F1E02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Реальность</c:v>
                </c:pt>
              </c:strCache>
            </c:strRef>
          </c:tx>
          <c:spPr>
            <a:ln w="76320" cap="rnd">
              <a:solidFill>
                <a:srgbClr val="00B0F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0.8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BB-9B4A-A480-3E7137F1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45983912"/>
        <c:axId val="87643927"/>
      </c:lineChart>
      <c:catAx>
        <c:axId val="4598391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lang="az-Cyrl-AZ" sz="1400" b="0" strike="noStrike" spc="-1">
                    <a:solidFill>
                      <a:schemeClr val="tx2"/>
                    </a:solidFill>
                    <a:latin typeface="+mn-lt"/>
                    <a:ea typeface="DejaVu Sans"/>
                  </a:defRPr>
                </a:pPr>
                <a:r>
                  <a:rPr lang="az-Cyrl-AZ" sz="1400" b="0" strike="noStrike" spc="-1">
                    <a:solidFill>
                      <a:schemeClr val="tx2"/>
                    </a:solidFill>
                    <a:latin typeface="+mn-lt"/>
                    <a:ea typeface="DejaVu Sans"/>
                  </a:rPr>
                  <a:t>Спринт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[$-419]dd/mm/yyyy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chemeClr val="tx2"/>
                </a:solidFill>
                <a:latin typeface="+mn-lt"/>
                <a:ea typeface="Malgun Gothic"/>
              </a:defRPr>
            </a:pPr>
            <a:endParaRPr lang="ru-RU"/>
          </a:p>
        </c:txPr>
        <c:crossAx val="87643927"/>
        <c:crosses val="autoZero"/>
        <c:auto val="1"/>
        <c:lblAlgn val="ctr"/>
        <c:lblOffset val="100"/>
        <c:noMultiLvlLbl val="0"/>
      </c:catAx>
      <c:valAx>
        <c:axId val="87643927"/>
        <c:scaling>
          <c:orientation val="minMax"/>
          <c:max val="6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az-Cyrl-AZ" sz="1400" b="0" strike="noStrike" spc="-1">
                    <a:solidFill>
                      <a:schemeClr val="tx2"/>
                    </a:solidFill>
                    <a:latin typeface="+mn-lt"/>
                    <a:ea typeface="DejaVu Sans"/>
                  </a:defRPr>
                </a:pPr>
                <a:r>
                  <a:rPr lang="az-Cyrl-AZ" sz="1400" b="0" strike="noStrike" spc="-1">
                    <a:solidFill>
                      <a:schemeClr val="tx2"/>
                    </a:solidFill>
                    <a:latin typeface="+mn-lt"/>
                    <a:ea typeface="DejaVu Sans"/>
                  </a:rPr>
                  <a:t>Готовность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one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Malgun Gothic"/>
                <a:ea typeface="Malgun Gothic"/>
              </a:defRPr>
            </a:pPr>
            <a:endParaRPr lang="ru-RU"/>
          </a:p>
        </c:txPr>
        <c:crossAx val="459839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C4A0A0-5400-438A-B559-8E108D3EE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6CE3E7-0B28-417C-928E-E19E43157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1E2E-68FE-4AB8-BE52-C4B697CF3E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562519-ACE8-4A55-A805-A3C1132CF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5ADFB-FD1A-478B-9414-F4C06F2A73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8102A-7417-46F5-98ED-1882D9AAB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D539E-175E-4C2D-90A1-C654240FB7C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D9A6-5B12-495D-AC68-C121FA6E8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38863" cy="3452813"/>
          </a:xfrm>
          <a:prstGeom prst="rect">
            <a:avLst/>
          </a:prstGeom>
          <a:ln w="0">
            <a:noFill/>
          </a:ln>
        </p:spPr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828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sldNum" idx="7"/>
          </p:nvPr>
        </p:nvSpPr>
        <p:spPr>
          <a:xfrm>
            <a:off x="402120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661170-83F6-4CC6-8C45-ADBB7C5DE0EE}" type="slidenum">
              <a:rPr lang="ru-RU" sz="1300" b="0" strike="noStrike" spc="-1">
                <a:latin typeface="Times New Roman"/>
              </a:rPr>
              <a:t>9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38863" cy="3452813"/>
          </a:xfrm>
          <a:prstGeom prst="rect">
            <a:avLst/>
          </a:prstGeom>
          <a:ln w="0">
            <a:noFill/>
          </a:ln>
        </p:spPr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828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sldNum" idx="8"/>
          </p:nvPr>
        </p:nvSpPr>
        <p:spPr>
          <a:xfrm>
            <a:off x="402120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89829B-9AD5-4534-B746-F49D4D3A0993}" type="slidenum">
              <a:rPr lang="ru-RU" sz="1300" b="0" strike="noStrike" spc="-1">
                <a:latin typeface="Times New Roman"/>
              </a:rPr>
              <a:t>13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38863" cy="3452813"/>
          </a:xfrm>
          <a:prstGeom prst="rect">
            <a:avLst/>
          </a:prstGeom>
          <a:ln w="0">
            <a:noFill/>
          </a:ln>
        </p:spPr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828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sldNum" idx="9"/>
          </p:nvPr>
        </p:nvSpPr>
        <p:spPr>
          <a:xfrm>
            <a:off x="402120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0E570C-8A6B-4915-8D12-1822E38BF0ED}" type="slidenum">
              <a:rPr lang="ru-RU" sz="1300" b="0" strike="noStrike" spc="-1">
                <a:latin typeface="Times New Roman"/>
              </a:rPr>
              <a:t>17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38863" cy="3452813"/>
          </a:xfrm>
          <a:prstGeom prst="rect">
            <a:avLst/>
          </a:prstGeom>
          <a:ln w="0">
            <a:noFill/>
          </a:ln>
        </p:spPr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828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sldNum" idx="10"/>
          </p:nvPr>
        </p:nvSpPr>
        <p:spPr>
          <a:xfrm>
            <a:off x="402120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59D4C8-5CA8-4EB7-AB35-7EF820DBA2D9}" type="slidenum">
              <a:rPr lang="ru-RU" sz="1300" b="0" strike="noStrike" spc="-1">
                <a:latin typeface="Times New Roman"/>
              </a:rPr>
              <a:t>19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38863" cy="3452813"/>
          </a:xfrm>
          <a:prstGeom prst="rect">
            <a:avLst/>
          </a:prstGeom>
          <a:ln w="0">
            <a:noFill/>
          </a:ln>
        </p:spPr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8280" cy="402876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sldNum" idx="12"/>
          </p:nvPr>
        </p:nvSpPr>
        <p:spPr>
          <a:xfrm>
            <a:off x="402120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E7F9D3-01C9-4138-80BA-FF0A537E03B3}" type="slidenum">
              <a:rPr lang="ru-RU" sz="1300" b="0" strike="noStrike" spc="-1">
                <a:latin typeface="Times New Roman"/>
              </a:rPr>
              <a:t>22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4877B-5625-41E2-9BDF-2E825F6E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6128"/>
            <a:ext cx="9406466" cy="582809"/>
          </a:xfrm>
        </p:spPr>
        <p:txBody>
          <a:bodyPr lIns="0" tIns="36000" rIns="36000" bIns="36000" anchor="t" anchorCtr="0"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056A725C-5C28-4CE8-9869-A6985E168A78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tx2"/>
                </a:solidFill>
              </a:rPr>
              <a:pPr algn="ctr"/>
              <a:t>‹#›</a:t>
            </a:fld>
            <a:endParaRPr lang="ru-RU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иний фон 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18C547-F9F0-401A-9931-CBD36413037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21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иний фон 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18C547-F9F0-401A-9931-CBD36413037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DF1C0D-D7E1-4EF2-AF88-035CC9FB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5" y="699985"/>
            <a:ext cx="5322614" cy="3978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AEC4E8-E3EF-4C33-863E-63CC8D2A2929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chemeClr val="bg1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AE9DD1A-3D68-4308-B588-5BCE6B0472BE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AA75FCC-3275-44CE-B157-A1AD3441C0E8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BEC445CD-2FEB-4982-A13B-A4E2EDCA400D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69EBCA8-0B49-4F74-BCFF-4E31C5E70B9C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D98240CC-B3FE-4D36-AAC6-58BC57C8E934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5FE9D11-BA54-4775-800B-7EA509591632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290FBB9D-86A5-4E59-AE03-12B0761F87BB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8905BDE-DB2E-4CD6-A8C5-57BE094B5B1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686E085-2F8B-49E9-8135-C6C15A44AD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EA0F4E85-B6BA-4C04-BC66-1725821437AB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bg1"/>
                </a:solidFill>
              </a:rPr>
              <a:pPr algn="ctr"/>
              <a:t>‹#›</a:t>
            </a:fld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 логоти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F59099-0F47-4811-90EB-D41B0D1DCC08}"/>
              </a:ext>
            </a:extLst>
          </p:cNvPr>
          <p:cNvGrpSpPr/>
          <p:nvPr userDrawn="1"/>
        </p:nvGrpSpPr>
        <p:grpSpPr>
          <a:xfrm>
            <a:off x="3177" y="-7064"/>
            <a:ext cx="12188823" cy="6865064"/>
            <a:chOff x="3177" y="-7064"/>
            <a:chExt cx="12339826" cy="6865064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0C4082F-9D26-4FF8-A7F7-B55CBBFA5CCD}"/>
                </a:ext>
              </a:extLst>
            </p:cNvPr>
            <p:cNvGrpSpPr/>
            <p:nvPr/>
          </p:nvGrpSpPr>
          <p:grpSpPr>
            <a:xfrm>
              <a:off x="3177" y="198"/>
              <a:ext cx="7054206" cy="6857802"/>
              <a:chOff x="6083718" y="98"/>
              <a:chExt cx="6108281" cy="6857802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8E4C37-6FA3-471C-9B63-91992D740313}"/>
                  </a:ext>
                </a:extLst>
              </p:cNvPr>
              <p:cNvSpPr/>
              <p:nvPr/>
            </p:nvSpPr>
            <p:spPr>
              <a:xfrm>
                <a:off x="6083719" y="98"/>
                <a:ext cx="1528318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C0B14E3-6637-4873-AAD5-5E0078759179}"/>
                  </a:ext>
                </a:extLst>
              </p:cNvPr>
              <p:cNvSpPr/>
              <p:nvPr/>
            </p:nvSpPr>
            <p:spPr>
              <a:xfrm>
                <a:off x="7610515" y="98"/>
                <a:ext cx="1528318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291AE40-314C-4EEE-A49D-5F328DCE2449}"/>
                  </a:ext>
                </a:extLst>
              </p:cNvPr>
              <p:cNvSpPr/>
              <p:nvPr/>
            </p:nvSpPr>
            <p:spPr>
              <a:xfrm>
                <a:off x="9137860" y="98"/>
                <a:ext cx="1528318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1EBA240-0779-4009-ABD5-E6A6BCBAD46B}"/>
                  </a:ext>
                </a:extLst>
              </p:cNvPr>
              <p:cNvSpPr/>
              <p:nvPr/>
            </p:nvSpPr>
            <p:spPr>
              <a:xfrm>
                <a:off x="6083719" y="2290037"/>
                <a:ext cx="1528318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D435E62-7918-41B7-8B21-7E7A5444390C}"/>
                  </a:ext>
                </a:extLst>
              </p:cNvPr>
              <p:cNvSpPr/>
              <p:nvPr/>
            </p:nvSpPr>
            <p:spPr>
              <a:xfrm>
                <a:off x="7610515" y="2290037"/>
                <a:ext cx="1528318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3641FF5-B209-4423-873C-9D8D90C4EC9A}"/>
                  </a:ext>
                </a:extLst>
              </p:cNvPr>
              <p:cNvSpPr/>
              <p:nvPr/>
            </p:nvSpPr>
            <p:spPr>
              <a:xfrm>
                <a:off x="9137860" y="2290037"/>
                <a:ext cx="1528318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725FCC1F-E06E-4CBD-A905-B11BACD985AA}"/>
                  </a:ext>
                </a:extLst>
              </p:cNvPr>
              <p:cNvSpPr/>
              <p:nvPr/>
            </p:nvSpPr>
            <p:spPr>
              <a:xfrm>
                <a:off x="6083718" y="4567961"/>
                <a:ext cx="1528318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8B12B97D-B610-422A-8B8D-A36A25BA3D8B}"/>
                  </a:ext>
                </a:extLst>
              </p:cNvPr>
              <p:cNvSpPr/>
              <p:nvPr/>
            </p:nvSpPr>
            <p:spPr>
              <a:xfrm>
                <a:off x="7610513" y="4567961"/>
                <a:ext cx="1528318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8385FF36-FE07-4E2D-A88E-89521E5B3327}"/>
                  </a:ext>
                </a:extLst>
              </p:cNvPr>
              <p:cNvSpPr/>
              <p:nvPr/>
            </p:nvSpPr>
            <p:spPr>
              <a:xfrm>
                <a:off x="9137857" y="4567961"/>
                <a:ext cx="1528318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85BBDCF-F48C-4519-8B1B-3990E4418851}"/>
                  </a:ext>
                </a:extLst>
              </p:cNvPr>
              <p:cNvSpPr/>
              <p:nvPr/>
            </p:nvSpPr>
            <p:spPr>
              <a:xfrm>
                <a:off x="10663680" y="4567961"/>
                <a:ext cx="1528318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7898E116-FC32-4150-A2A9-1F4BE405E178}"/>
                  </a:ext>
                </a:extLst>
              </p:cNvPr>
              <p:cNvSpPr/>
              <p:nvPr/>
            </p:nvSpPr>
            <p:spPr>
              <a:xfrm>
                <a:off x="10663680" y="2282775"/>
                <a:ext cx="1528318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97EDBB79-A2D2-4DFF-A3EC-E10AFFC8AEEB}"/>
                  </a:ext>
                </a:extLst>
              </p:cNvPr>
              <p:cNvSpPr/>
              <p:nvPr/>
            </p:nvSpPr>
            <p:spPr>
              <a:xfrm>
                <a:off x="10663681" y="98"/>
                <a:ext cx="1528318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67A2C40-6C82-48DE-A045-48334A1649EE}"/>
                </a:ext>
              </a:extLst>
            </p:cNvPr>
            <p:cNvSpPr/>
            <p:nvPr/>
          </p:nvSpPr>
          <p:spPr>
            <a:xfrm>
              <a:off x="7056256" y="-1057"/>
              <a:ext cx="1764993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11B3546-40E9-464E-9C54-AE14C0253B40}"/>
                </a:ext>
              </a:extLst>
            </p:cNvPr>
            <p:cNvSpPr/>
            <p:nvPr/>
          </p:nvSpPr>
          <p:spPr>
            <a:xfrm>
              <a:off x="8819490" y="-1057"/>
              <a:ext cx="1764993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4070AA1-BEE4-4E97-B943-3DB5F957F560}"/>
                </a:ext>
              </a:extLst>
            </p:cNvPr>
            <p:cNvSpPr/>
            <p:nvPr/>
          </p:nvSpPr>
          <p:spPr>
            <a:xfrm>
              <a:off x="7056256" y="2288882"/>
              <a:ext cx="1764993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4AD41F4-3B81-4B74-885E-DF43D0833438}"/>
                </a:ext>
              </a:extLst>
            </p:cNvPr>
            <p:cNvSpPr/>
            <p:nvPr/>
          </p:nvSpPr>
          <p:spPr>
            <a:xfrm>
              <a:off x="8819490" y="2288882"/>
              <a:ext cx="1764993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193CBC6-00CF-4C63-9A3B-F955A9AF10F0}"/>
                </a:ext>
              </a:extLst>
            </p:cNvPr>
            <p:cNvSpPr/>
            <p:nvPr/>
          </p:nvSpPr>
          <p:spPr>
            <a:xfrm>
              <a:off x="7056255" y="4566806"/>
              <a:ext cx="1764993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2013A72-485C-45E4-9E6C-0E1AB5D31290}"/>
                </a:ext>
              </a:extLst>
            </p:cNvPr>
            <p:cNvSpPr/>
            <p:nvPr/>
          </p:nvSpPr>
          <p:spPr>
            <a:xfrm>
              <a:off x="8819488" y="4566806"/>
              <a:ext cx="1764993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5C14917-CCA5-41CA-B2E1-5FB9308B6F3F}"/>
                </a:ext>
              </a:extLst>
            </p:cNvPr>
            <p:cNvGrpSpPr/>
            <p:nvPr/>
          </p:nvGrpSpPr>
          <p:grpSpPr>
            <a:xfrm>
              <a:off x="10578009" y="-7064"/>
              <a:ext cx="1764994" cy="6857802"/>
              <a:chOff x="10578009" y="-7064"/>
              <a:chExt cx="1764994" cy="6857802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DA49AFC-0FF0-4BEE-89C5-DB58283CAB66}"/>
                  </a:ext>
                </a:extLst>
              </p:cNvPr>
              <p:cNvSpPr/>
              <p:nvPr/>
            </p:nvSpPr>
            <p:spPr>
              <a:xfrm>
                <a:off x="10578010" y="-7064"/>
                <a:ext cx="1764993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8AA0A00-0D85-4378-B714-846556F87580}"/>
                  </a:ext>
                </a:extLst>
              </p:cNvPr>
              <p:cNvSpPr/>
              <p:nvPr/>
            </p:nvSpPr>
            <p:spPr>
              <a:xfrm>
                <a:off x="10578010" y="2282875"/>
                <a:ext cx="1764993" cy="2289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CC743F3-27A5-4B18-A82F-5390BAA9F4A8}"/>
                  </a:ext>
                </a:extLst>
              </p:cNvPr>
              <p:cNvSpPr/>
              <p:nvPr/>
            </p:nvSpPr>
            <p:spPr>
              <a:xfrm>
                <a:off x="10578009" y="4560799"/>
                <a:ext cx="1764993" cy="2289939"/>
              </a:xfrm>
              <a:prstGeom prst="rect">
                <a:avLst/>
              </a:prstGeom>
              <a:solidFill>
                <a:srgbClr val="F5F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33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 логоти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E2079BC-227F-4055-9230-AB7875A9A286}"/>
              </a:ext>
            </a:extLst>
          </p:cNvPr>
          <p:cNvGrpSpPr/>
          <p:nvPr userDrawn="1"/>
        </p:nvGrpSpPr>
        <p:grpSpPr>
          <a:xfrm>
            <a:off x="329" y="-7064"/>
            <a:ext cx="12191671" cy="6865064"/>
            <a:chOff x="329" y="-7064"/>
            <a:chExt cx="12191671" cy="9171770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8C2DC11-ADD5-4621-8717-7151BC53349C}"/>
                </a:ext>
              </a:extLst>
            </p:cNvPr>
            <p:cNvSpPr/>
            <p:nvPr/>
          </p:nvSpPr>
          <p:spPr>
            <a:xfrm>
              <a:off x="3178" y="198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411F3F19-6508-483E-A040-538FD2A0C12F}"/>
                </a:ext>
              </a:extLst>
            </p:cNvPr>
            <p:cNvSpPr/>
            <p:nvPr/>
          </p:nvSpPr>
          <p:spPr>
            <a:xfrm>
              <a:off x="1744836" y="198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0FC1FAF0-EF62-4FA4-8A09-C88269A0C4CD}"/>
                </a:ext>
              </a:extLst>
            </p:cNvPr>
            <p:cNvSpPr/>
            <p:nvPr/>
          </p:nvSpPr>
          <p:spPr>
            <a:xfrm>
              <a:off x="3487120" y="198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334D6CEE-A29E-4EE0-85FC-D59AE434D869}"/>
                </a:ext>
              </a:extLst>
            </p:cNvPr>
            <p:cNvSpPr/>
            <p:nvPr/>
          </p:nvSpPr>
          <p:spPr>
            <a:xfrm>
              <a:off x="3178" y="2290137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453A744-9EE5-4CD2-882D-7EABD0D18AA3}"/>
                </a:ext>
              </a:extLst>
            </p:cNvPr>
            <p:cNvSpPr/>
            <p:nvPr/>
          </p:nvSpPr>
          <p:spPr>
            <a:xfrm>
              <a:off x="1744836" y="2290137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A611A8D-F500-47C1-95FF-D261EC359B30}"/>
                </a:ext>
              </a:extLst>
            </p:cNvPr>
            <p:cNvSpPr/>
            <p:nvPr/>
          </p:nvSpPr>
          <p:spPr>
            <a:xfrm>
              <a:off x="3487120" y="2290137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9D382E7-B45A-4577-ACAD-64A852DBC6CC}"/>
                </a:ext>
              </a:extLst>
            </p:cNvPr>
            <p:cNvSpPr/>
            <p:nvPr/>
          </p:nvSpPr>
          <p:spPr>
            <a:xfrm>
              <a:off x="3177" y="4568061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E29949D4-F574-4769-AABC-8DD6807975C3}"/>
                </a:ext>
              </a:extLst>
            </p:cNvPr>
            <p:cNvSpPr/>
            <p:nvPr/>
          </p:nvSpPr>
          <p:spPr>
            <a:xfrm>
              <a:off x="1744834" y="4568061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775CF1AA-09F8-4BE2-91A1-F38EA6ED26EB}"/>
                </a:ext>
              </a:extLst>
            </p:cNvPr>
            <p:cNvSpPr/>
            <p:nvPr/>
          </p:nvSpPr>
          <p:spPr>
            <a:xfrm>
              <a:off x="3487117" y="4568061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454CCFEE-5445-4ED1-8901-91FB5A2F3F8C}"/>
                </a:ext>
              </a:extLst>
            </p:cNvPr>
            <p:cNvSpPr/>
            <p:nvPr/>
          </p:nvSpPr>
          <p:spPr>
            <a:xfrm>
              <a:off x="5227665" y="4568061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00C38994-B9A8-424A-BF12-3A70482277EF}"/>
                </a:ext>
              </a:extLst>
            </p:cNvPr>
            <p:cNvSpPr/>
            <p:nvPr/>
          </p:nvSpPr>
          <p:spPr>
            <a:xfrm>
              <a:off x="5227665" y="2282875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301B87D1-C7D0-4DD6-A0A4-C592A75F56CC}"/>
                </a:ext>
              </a:extLst>
            </p:cNvPr>
            <p:cNvSpPr/>
            <p:nvPr/>
          </p:nvSpPr>
          <p:spPr>
            <a:xfrm>
              <a:off x="5227666" y="198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00E6144-9FD5-4C5B-8EFB-151DA742D257}"/>
                </a:ext>
              </a:extLst>
            </p:cNvPr>
            <p:cNvSpPr/>
            <p:nvPr/>
          </p:nvSpPr>
          <p:spPr>
            <a:xfrm>
              <a:off x="6969947" y="-1057"/>
              <a:ext cx="1743395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7904413-0664-4675-B588-7CB0222613D3}"/>
                </a:ext>
              </a:extLst>
            </p:cNvPr>
            <p:cNvSpPr/>
            <p:nvPr/>
          </p:nvSpPr>
          <p:spPr>
            <a:xfrm>
              <a:off x="8711604" y="-1057"/>
              <a:ext cx="1743395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368FC811-85F3-4067-8E8F-A1E8EDF43180}"/>
                </a:ext>
              </a:extLst>
            </p:cNvPr>
            <p:cNvSpPr/>
            <p:nvPr/>
          </p:nvSpPr>
          <p:spPr>
            <a:xfrm>
              <a:off x="6969947" y="2288882"/>
              <a:ext cx="1743395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EB13FEE-7F08-4636-8FC1-C2B64A492792}"/>
                </a:ext>
              </a:extLst>
            </p:cNvPr>
            <p:cNvSpPr/>
            <p:nvPr/>
          </p:nvSpPr>
          <p:spPr>
            <a:xfrm>
              <a:off x="8711604" y="2288882"/>
              <a:ext cx="1743395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5E8F8FF-88C0-4DF2-BF87-2CAF8964395D}"/>
                </a:ext>
              </a:extLst>
            </p:cNvPr>
            <p:cNvSpPr/>
            <p:nvPr/>
          </p:nvSpPr>
          <p:spPr>
            <a:xfrm>
              <a:off x="6969946" y="4566806"/>
              <a:ext cx="1743395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1A9ABC5-3909-4A07-86DD-92D32DBEB514}"/>
                </a:ext>
              </a:extLst>
            </p:cNvPr>
            <p:cNvSpPr/>
            <p:nvPr/>
          </p:nvSpPr>
          <p:spPr>
            <a:xfrm>
              <a:off x="8711602" y="4566806"/>
              <a:ext cx="1743395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3817D5C-BDCC-404F-ADE1-FB7F9F1FB138}"/>
                </a:ext>
              </a:extLst>
            </p:cNvPr>
            <p:cNvSpPr/>
            <p:nvPr/>
          </p:nvSpPr>
          <p:spPr>
            <a:xfrm>
              <a:off x="10448605" y="-7064"/>
              <a:ext cx="1743395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8645EEF-3542-4D5D-AB80-5E9B7F245F61}"/>
                </a:ext>
              </a:extLst>
            </p:cNvPr>
            <p:cNvSpPr/>
            <p:nvPr/>
          </p:nvSpPr>
          <p:spPr>
            <a:xfrm>
              <a:off x="10448605" y="2282875"/>
              <a:ext cx="1743395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9FA36C9-7DBE-492A-90AF-01A73FE3D903}"/>
                </a:ext>
              </a:extLst>
            </p:cNvPr>
            <p:cNvSpPr/>
            <p:nvPr/>
          </p:nvSpPr>
          <p:spPr>
            <a:xfrm>
              <a:off x="10448604" y="4560799"/>
              <a:ext cx="1743395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71BA9A9-FA09-44DB-BC03-3501DBD920D6}"/>
                </a:ext>
              </a:extLst>
            </p:cNvPr>
            <p:cNvSpPr/>
            <p:nvPr userDrawn="1"/>
          </p:nvSpPr>
          <p:spPr>
            <a:xfrm>
              <a:off x="329" y="6874767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0296C3A9-6FEC-4923-B375-987F01625A60}"/>
                </a:ext>
              </a:extLst>
            </p:cNvPr>
            <p:cNvSpPr/>
            <p:nvPr userDrawn="1"/>
          </p:nvSpPr>
          <p:spPr>
            <a:xfrm>
              <a:off x="1741987" y="6874767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EEE19A7-F4B1-456F-B6EA-2C6F51EF6E31}"/>
                </a:ext>
              </a:extLst>
            </p:cNvPr>
            <p:cNvSpPr/>
            <p:nvPr userDrawn="1"/>
          </p:nvSpPr>
          <p:spPr>
            <a:xfrm>
              <a:off x="3484271" y="6874767"/>
              <a:ext cx="1743394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E495077-C8AE-4F62-86DF-3796E640BDC4}"/>
                </a:ext>
              </a:extLst>
            </p:cNvPr>
            <p:cNvSpPr/>
            <p:nvPr userDrawn="1"/>
          </p:nvSpPr>
          <p:spPr>
            <a:xfrm>
              <a:off x="5224816" y="6867505"/>
              <a:ext cx="1743394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D4A840A3-F3E7-4A2F-91B6-B26502C5FE5C}"/>
                </a:ext>
              </a:extLst>
            </p:cNvPr>
            <p:cNvSpPr/>
            <p:nvPr userDrawn="1"/>
          </p:nvSpPr>
          <p:spPr>
            <a:xfrm>
              <a:off x="6967098" y="6873512"/>
              <a:ext cx="1743395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6DE6B388-F9FB-440A-BC91-403E36ADFF2B}"/>
                </a:ext>
              </a:extLst>
            </p:cNvPr>
            <p:cNvSpPr/>
            <p:nvPr userDrawn="1"/>
          </p:nvSpPr>
          <p:spPr>
            <a:xfrm>
              <a:off x="8708755" y="6873512"/>
              <a:ext cx="1743395" cy="2289939"/>
            </a:xfrm>
            <a:prstGeom prst="rect">
              <a:avLst/>
            </a:prstGeom>
            <a:solidFill>
              <a:srgbClr val="F5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36D6549B-127A-42EB-9420-2ACFEBF640E0}"/>
                </a:ext>
              </a:extLst>
            </p:cNvPr>
            <p:cNvSpPr/>
            <p:nvPr userDrawn="1"/>
          </p:nvSpPr>
          <p:spPr>
            <a:xfrm>
              <a:off x="10445756" y="6867505"/>
              <a:ext cx="1743395" cy="2289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61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ужеб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4877B-5625-41E2-9BDF-2E825F6E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6128"/>
            <a:ext cx="9406466" cy="582809"/>
          </a:xfrm>
        </p:spPr>
        <p:txBody>
          <a:bodyPr lIns="0" tIns="36000" rIns="36000" bIns="36000" anchor="t" anchorCtr="0"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AD328-DD8A-4C95-9DEE-164D2DB3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571535"/>
            <a:ext cx="10944224" cy="4351338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056A725C-5C28-4CE8-9869-A6985E168A78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tx2"/>
                </a:solidFill>
              </a:rPr>
              <a:pPr algn="ctr"/>
              <a:t>‹#›</a:t>
            </a:fld>
            <a:endParaRPr lang="ru-RU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5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03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ая плашка уз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3624A2E-D56A-455D-85D8-03E7104D6C0C}"/>
              </a:ext>
            </a:extLst>
          </p:cNvPr>
          <p:cNvSpPr/>
          <p:nvPr userDrawn="1"/>
        </p:nvSpPr>
        <p:spPr>
          <a:xfrm>
            <a:off x="8832138" y="100"/>
            <a:ext cx="3359862" cy="6857900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75BE3093-0B14-447C-B1CF-7F9610B4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6128"/>
            <a:ext cx="7592874" cy="582809"/>
          </a:xfrm>
        </p:spPr>
        <p:txBody>
          <a:bodyPr lIns="0" tIns="36000" rIns="36000" bIns="36000" anchor="t" anchorCtr="0"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98475115-49DE-430E-972B-CAFB96776932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tx2"/>
                </a:solidFill>
              </a:rPr>
              <a:pPr algn="ctr"/>
              <a:t>‹#›</a:t>
            </a:fld>
            <a:endParaRPr lang="ru-RU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47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ая плашка средня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3624A2E-D56A-455D-85D8-03E7104D6C0C}"/>
              </a:ext>
            </a:extLst>
          </p:cNvPr>
          <p:cNvSpPr/>
          <p:nvPr userDrawn="1"/>
        </p:nvSpPr>
        <p:spPr>
          <a:xfrm>
            <a:off x="7499061" y="100"/>
            <a:ext cx="4692940" cy="6857900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75BE3093-0B14-447C-B1CF-7F9610B4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6128"/>
            <a:ext cx="6614805" cy="582809"/>
          </a:xfrm>
        </p:spPr>
        <p:txBody>
          <a:bodyPr lIns="0" tIns="36000" rIns="36000" bIns="36000" anchor="t" anchorCtr="0"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98475115-49DE-430E-972B-CAFB96776932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tx2"/>
                </a:solidFill>
              </a:rPr>
              <a:pPr algn="ctr"/>
              <a:t>‹#›</a:t>
            </a:fld>
            <a:endParaRPr lang="ru-RU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9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едняя плашка широ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A5A0617-A10C-4D39-B72F-8ADF1A6849A3}"/>
              </a:ext>
            </a:extLst>
          </p:cNvPr>
          <p:cNvSpPr/>
          <p:nvPr userDrawn="1"/>
        </p:nvSpPr>
        <p:spPr>
          <a:xfrm>
            <a:off x="6096000" y="100"/>
            <a:ext cx="6096001" cy="6857900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6FEACED-FE8E-4A4D-A42E-BFD9AC12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6128"/>
            <a:ext cx="5211744" cy="582809"/>
          </a:xfrm>
        </p:spPr>
        <p:txBody>
          <a:bodyPr lIns="0" tIns="36000" rIns="36000" bIns="36000" anchor="t" anchorCtr="0"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D08ECCF4-191A-4F9D-B7D7-9B894E424130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tx2"/>
                </a:solidFill>
              </a:rPr>
              <a:pPr algn="ctr"/>
              <a:t>‹#›</a:t>
            </a:fld>
            <a:endParaRPr lang="ru-RU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яя плашка уз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3624A2E-D56A-455D-85D8-03E7104D6C0C}"/>
              </a:ext>
            </a:extLst>
          </p:cNvPr>
          <p:cNvSpPr/>
          <p:nvPr userDrawn="1"/>
        </p:nvSpPr>
        <p:spPr>
          <a:xfrm>
            <a:off x="8832138" y="100"/>
            <a:ext cx="3359862" cy="68579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4877B-5625-41E2-9BDF-2E825F6E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4" y="699985"/>
            <a:ext cx="8147307" cy="3978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chemeClr val="bg1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5600879B-5C1F-485D-8897-E58688F7724B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bg1"/>
                </a:solidFill>
              </a:rPr>
              <a:pPr algn="ctr"/>
              <a:t>‹#›</a:t>
            </a:fld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8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яя плашка средня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3624A2E-D56A-455D-85D8-03E7104D6C0C}"/>
              </a:ext>
            </a:extLst>
          </p:cNvPr>
          <p:cNvSpPr/>
          <p:nvPr userDrawn="1"/>
        </p:nvSpPr>
        <p:spPr>
          <a:xfrm>
            <a:off x="7538936" y="100"/>
            <a:ext cx="4653063" cy="68579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4877B-5625-41E2-9BDF-2E825F6E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5" y="699985"/>
            <a:ext cx="6580168" cy="3978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chemeClr val="bg1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0243B757-63FE-4941-8895-2D27FB783765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bg1"/>
                </a:solidFill>
              </a:rPr>
              <a:pPr algn="ctr"/>
              <a:t>‹#›</a:t>
            </a:fld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яя плашка широ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3624A2E-D56A-455D-85D8-03E7104D6C0C}"/>
              </a:ext>
            </a:extLst>
          </p:cNvPr>
          <p:cNvSpPr/>
          <p:nvPr userDrawn="1"/>
        </p:nvSpPr>
        <p:spPr>
          <a:xfrm>
            <a:off x="6096000" y="100"/>
            <a:ext cx="6096000" cy="68579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4877B-5625-41E2-9BDF-2E825F6E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5" y="699985"/>
            <a:ext cx="5322614" cy="3978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2284F-EF12-4E58-8BC5-932877C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487546"/>
            <a:ext cx="4114800" cy="2607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E29067-9A85-4FA6-B0F2-DF530DB583A6}"/>
              </a:ext>
            </a:extLst>
          </p:cNvPr>
          <p:cNvGrpSpPr/>
          <p:nvPr userDrawn="1"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chemeClr val="bg1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61DC770-F8A6-43E9-B9CF-FC3D1026A4BB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41C66E6-A094-45C3-BB0C-D79779E22E8E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EBBDAB0-961C-4587-A890-D26C91F956F4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FA079BE-415D-474E-B368-9AB508C07C86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F7425E-9A02-46B1-A140-813741DA7BEA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2CAD167-57AF-4404-94E9-BE6C9B239AA8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F1D7F5-1002-4A9E-835A-2422FE401B8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E206C75-F5E0-48D6-8CC6-F1FA348373EF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5B5760-D270-4B43-90A5-51265E32EE80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BA925599-F6F6-45F0-A9DA-56C1081391CC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bg1"/>
                </a:solidFill>
              </a:rPr>
              <a:pPr algn="ctr"/>
              <a:t>‹#›</a:t>
            </a:fld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9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687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0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мка с ном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80A219-33C4-4FE2-A568-C05CAEFE89AF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04825" cmpd="sng">
            <a:solidFill>
              <a:srgbClr val="F2F5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0730478-73C7-4383-9311-10D69E104E2F}"/>
              </a:ext>
            </a:extLst>
          </p:cNvPr>
          <p:cNvSpPr txBox="1">
            <a:spLocks/>
          </p:cNvSpPr>
          <p:nvPr userDrawn="1"/>
        </p:nvSpPr>
        <p:spPr>
          <a:xfrm>
            <a:off x="10920413" y="6613551"/>
            <a:ext cx="647699" cy="244449"/>
          </a:xfrm>
          <a:prstGeom prst="rect">
            <a:avLst/>
          </a:prstGeom>
          <a:solidFill>
            <a:srgbClr val="E6ECF2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C0F658-17BA-4EAA-A76F-FF59549D2A05}" type="slidenum">
              <a:rPr lang="ru-RU" sz="1000" smtClean="0">
                <a:solidFill>
                  <a:schemeClr val="tx2"/>
                </a:solidFill>
              </a:rPr>
              <a:pPr algn="ctr"/>
              <a:t>‹#›</a:t>
            </a:fld>
            <a:endParaRPr lang="ru-RU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мка без но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714AC6-107B-4EB5-ACCE-C67F33674C6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04825" cmpd="sng">
            <a:solidFill>
              <a:srgbClr val="F2F5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2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60EE4-8562-4DA9-BDD7-1865E04D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57B815-C803-46F0-AE81-77011E20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0C631-E179-411A-B031-4B882D10C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1" r:id="rId2"/>
    <p:sldLayoutId id="2147483767" r:id="rId3"/>
    <p:sldLayoutId id="2147483729" r:id="rId4"/>
    <p:sldLayoutId id="2147483722" r:id="rId5"/>
    <p:sldLayoutId id="2147483766" r:id="rId6"/>
    <p:sldLayoutId id="2147483765" r:id="rId7"/>
    <p:sldLayoutId id="2147483700" r:id="rId8"/>
    <p:sldLayoutId id="2147483699" r:id="rId9"/>
    <p:sldLayoutId id="2147483771" r:id="rId10"/>
    <p:sldLayoutId id="2147483773" r:id="rId11"/>
    <p:sldLayoutId id="2147483754" r:id="rId12"/>
    <p:sldLayoutId id="2147483774" r:id="rId13"/>
    <p:sldLayoutId id="2147483711" r:id="rId14"/>
    <p:sldLayoutId id="21474837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37E3FD-A59C-4AEA-B130-B3AA54BF93EE}"/>
              </a:ext>
            </a:extLst>
          </p:cNvPr>
          <p:cNvSpPr/>
          <p:nvPr/>
        </p:nvSpPr>
        <p:spPr>
          <a:xfrm>
            <a:off x="1467017" y="4474497"/>
            <a:ext cx="7513952" cy="52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08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rPr>
              <a:t>Эффективно используем 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rPr>
              <a:t>Go </a:t>
            </a:r>
            <a:r>
              <a:rPr kumimoji="0" lang="ru-RU" sz="3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rPr>
              <a:t>в команде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0CD7B-492E-41A1-B831-282FB6A0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54" y="5338209"/>
            <a:ext cx="2690432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6" tIns="22858" rIns="45716" bIns="22858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algn="l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Medium" panose="020B0502020204020303" pitchFamily="34" charset="0"/>
              </a:rPr>
              <a:t>Геннадий Ковалев,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Light" panose="020B0402020204020303" pitchFamily="34" charset="-52"/>
                <a:ea typeface="+mn-ea"/>
                <a:cs typeface="Arial"/>
                <a:sym typeface="Arial"/>
              </a:rPr>
              <a:t>YADRO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PT Medium" panose="020B0502020204020303" pitchFamily="34" charset="0"/>
            </a:endParaRPr>
          </a:p>
        </p:txBody>
      </p:sp>
      <p:cxnSp>
        <p:nvCxnSpPr>
          <p:cNvPr id="2" name="Google Shape;62;p15">
            <a:extLst>
              <a:ext uri="{FF2B5EF4-FFF2-40B4-BE49-F238E27FC236}">
                <a16:creationId xmlns:a16="http://schemas.microsoft.com/office/drawing/2014/main" id="{BEF19AFC-2B9E-E7AF-C568-5DFB834E9492}"/>
              </a:ext>
            </a:extLst>
          </p:cNvPr>
          <p:cNvCxnSpPr>
            <a:cxnSpLocks/>
          </p:cNvCxnSpPr>
          <p:nvPr/>
        </p:nvCxnSpPr>
        <p:spPr>
          <a:xfrm>
            <a:off x="1547079" y="5139983"/>
            <a:ext cx="7098154" cy="0"/>
          </a:xfrm>
          <a:prstGeom prst="straightConnector1">
            <a:avLst/>
          </a:prstGeom>
          <a:noFill/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644C958-4501-E60F-D1DB-AB98930D25FA}"/>
              </a:ext>
            </a:extLst>
          </p:cNvPr>
          <p:cNvGrpSpPr/>
          <p:nvPr/>
        </p:nvGrpSpPr>
        <p:grpSpPr>
          <a:xfrm>
            <a:off x="9441428" y="-34290"/>
            <a:ext cx="2763220" cy="6857802"/>
            <a:chOff x="9441428" y="99"/>
            <a:chExt cx="2763220" cy="6857802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411A53BA-3B3E-2984-33CB-C821D3138D90}"/>
                </a:ext>
              </a:extLst>
            </p:cNvPr>
            <p:cNvSpPr/>
            <p:nvPr/>
          </p:nvSpPr>
          <p:spPr>
            <a:xfrm>
              <a:off x="9441428" y="99"/>
              <a:ext cx="2759227" cy="6857802"/>
            </a:xfrm>
            <a:custGeom>
              <a:avLst/>
              <a:gdLst>
                <a:gd name="connsiteX0" fmla="*/ 5517000 w 5517000"/>
                <a:gd name="connsiteY0" fmla="*/ 0 h 13685951"/>
                <a:gd name="connsiteX1" fmla="*/ 5517000 w 5517000"/>
                <a:gd name="connsiteY1" fmla="*/ 13685951 h 13685951"/>
                <a:gd name="connsiteX2" fmla="*/ 2759306 w 5517000"/>
                <a:gd name="connsiteY2" fmla="*/ 13685951 h 13685951"/>
                <a:gd name="connsiteX3" fmla="*/ 2759306 w 5517000"/>
                <a:gd name="connsiteY3" fmla="*/ 5431042 h 13685951"/>
                <a:gd name="connsiteX4" fmla="*/ 0 w 5517000"/>
                <a:gd name="connsiteY4" fmla="*/ 5431042 h 1368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7000" h="13685951">
                  <a:moveTo>
                    <a:pt x="5517000" y="0"/>
                  </a:moveTo>
                  <a:lnTo>
                    <a:pt x="5517000" y="13685951"/>
                  </a:lnTo>
                  <a:lnTo>
                    <a:pt x="2759306" y="13685951"/>
                  </a:lnTo>
                  <a:lnTo>
                    <a:pt x="2759306" y="5431042"/>
                  </a:lnTo>
                  <a:lnTo>
                    <a:pt x="0" y="54310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Рисунок 3">
              <a:extLst>
                <a:ext uri="{FF2B5EF4-FFF2-40B4-BE49-F238E27FC236}">
                  <a16:creationId xmlns:a16="http://schemas.microsoft.com/office/drawing/2014/main" id="{041597A6-68BF-3331-6707-1151FD1F310D}"/>
                </a:ext>
              </a:extLst>
            </p:cNvPr>
            <p:cNvGrpSpPr/>
            <p:nvPr/>
          </p:nvGrpSpPr>
          <p:grpSpPr>
            <a:xfrm rot="16200000">
              <a:off x="9616224" y="4201111"/>
              <a:ext cx="3793242" cy="1383607"/>
              <a:chOff x="10250087" y="2233718"/>
              <a:chExt cx="4035913" cy="1472123"/>
            </a:xfrm>
            <a:solidFill>
              <a:srgbClr val="1E22AA"/>
            </a:solidFill>
          </p:grpSpPr>
          <p:sp>
            <p:nvSpPr>
              <p:cNvPr id="7" name="Полилиния: фигура 42">
                <a:extLst>
                  <a:ext uri="{FF2B5EF4-FFF2-40B4-BE49-F238E27FC236}">
                    <a16:creationId xmlns:a16="http://schemas.microsoft.com/office/drawing/2014/main" id="{08EE679A-A7D6-80B1-5513-FAE174697D98}"/>
                  </a:ext>
                </a:extLst>
              </p:cNvPr>
              <p:cNvSpPr/>
              <p:nvPr/>
            </p:nvSpPr>
            <p:spPr>
              <a:xfrm>
                <a:off x="11529131" y="2971816"/>
                <a:ext cx="418744" cy="362531"/>
              </a:xfrm>
              <a:custGeom>
                <a:avLst/>
                <a:gdLst>
                  <a:gd name="connsiteX0" fmla="*/ 209372 w 418744"/>
                  <a:gd name="connsiteY0" fmla="*/ 362532 h 362531"/>
                  <a:gd name="connsiteX1" fmla="*/ 418744 w 418744"/>
                  <a:gd name="connsiteY1" fmla="*/ 0 h 362531"/>
                  <a:gd name="connsiteX2" fmla="*/ 0 w 418744"/>
                  <a:gd name="connsiteY2" fmla="*/ 0 h 36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744" h="362531">
                    <a:moveTo>
                      <a:pt x="209372" y="362532"/>
                    </a:moveTo>
                    <a:lnTo>
                      <a:pt x="4187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Полилиния: фигура 43">
                <a:extLst>
                  <a:ext uri="{FF2B5EF4-FFF2-40B4-BE49-F238E27FC236}">
                    <a16:creationId xmlns:a16="http://schemas.microsoft.com/office/drawing/2014/main" id="{1A3A95BA-265E-A645-D8ED-6D09159CFE5C}"/>
                  </a:ext>
                </a:extLst>
              </p:cNvPr>
              <p:cNvSpPr/>
              <p:nvPr/>
            </p:nvSpPr>
            <p:spPr>
              <a:xfrm>
                <a:off x="11743391" y="2975889"/>
                <a:ext cx="415485" cy="360087"/>
              </a:xfrm>
              <a:custGeom>
                <a:avLst/>
                <a:gdLst>
                  <a:gd name="connsiteX0" fmla="*/ 0 w 415485"/>
                  <a:gd name="connsiteY0" fmla="*/ 360088 h 360087"/>
                  <a:gd name="connsiteX1" fmla="*/ 415486 w 415485"/>
                  <a:gd name="connsiteY1" fmla="*/ 360088 h 360087"/>
                  <a:gd name="connsiteX2" fmla="*/ 207743 w 415485"/>
                  <a:gd name="connsiteY2" fmla="*/ 0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0" y="360088"/>
                    </a:moveTo>
                    <a:lnTo>
                      <a:pt x="415486" y="360088"/>
                    </a:lnTo>
                    <a:lnTo>
                      <a:pt x="207743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Полилиния: фигура 44">
                <a:extLst>
                  <a:ext uri="{FF2B5EF4-FFF2-40B4-BE49-F238E27FC236}">
                    <a16:creationId xmlns:a16="http://schemas.microsoft.com/office/drawing/2014/main" id="{0DA8E614-2567-BED7-EB1C-EC64B4073FA3}"/>
                  </a:ext>
                </a:extLst>
              </p:cNvPr>
              <p:cNvSpPr/>
              <p:nvPr/>
            </p:nvSpPr>
            <p:spPr>
              <a:xfrm>
                <a:off x="12697379" y="2938414"/>
                <a:ext cx="416300" cy="360902"/>
              </a:xfrm>
              <a:custGeom>
                <a:avLst/>
                <a:gdLst>
                  <a:gd name="connsiteX0" fmla="*/ 0 w 416300"/>
                  <a:gd name="connsiteY0" fmla="*/ 360902 h 360902"/>
                  <a:gd name="connsiteX1" fmla="*/ 416301 w 416300"/>
                  <a:gd name="connsiteY1" fmla="*/ 360902 h 360902"/>
                  <a:gd name="connsiteX2" fmla="*/ 208558 w 416300"/>
                  <a:gd name="connsiteY2" fmla="*/ 0 h 36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300" h="360902">
                    <a:moveTo>
                      <a:pt x="0" y="360902"/>
                    </a:moveTo>
                    <a:lnTo>
                      <a:pt x="416301" y="360902"/>
                    </a:lnTo>
                    <a:lnTo>
                      <a:pt x="208558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олилиния: фигура 45">
                <a:extLst>
                  <a:ext uri="{FF2B5EF4-FFF2-40B4-BE49-F238E27FC236}">
                    <a16:creationId xmlns:a16="http://schemas.microsoft.com/office/drawing/2014/main" id="{2863F3CE-AA52-3F59-4191-3DD6CBD07CD9}"/>
                  </a:ext>
                </a:extLst>
              </p:cNvPr>
              <p:cNvSpPr/>
              <p:nvPr/>
            </p:nvSpPr>
            <p:spPr>
              <a:xfrm>
                <a:off x="12482304" y="2636168"/>
                <a:ext cx="417929" cy="361717"/>
              </a:xfrm>
              <a:custGeom>
                <a:avLst/>
                <a:gdLst>
                  <a:gd name="connsiteX0" fmla="*/ 417930 w 417929"/>
                  <a:gd name="connsiteY0" fmla="*/ 0 h 361717"/>
                  <a:gd name="connsiteX1" fmla="*/ 0 w 417929"/>
                  <a:gd name="connsiteY1" fmla="*/ 0 h 361717"/>
                  <a:gd name="connsiteX2" fmla="*/ 208558 w 417929"/>
                  <a:gd name="connsiteY2" fmla="*/ 361717 h 36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929" h="361717">
                    <a:moveTo>
                      <a:pt x="417930" y="0"/>
                    </a:moveTo>
                    <a:lnTo>
                      <a:pt x="0" y="0"/>
                    </a:lnTo>
                    <a:lnTo>
                      <a:pt x="208558" y="361717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Полилиния: фигура 46">
                <a:extLst>
                  <a:ext uri="{FF2B5EF4-FFF2-40B4-BE49-F238E27FC236}">
                    <a16:creationId xmlns:a16="http://schemas.microsoft.com/office/drawing/2014/main" id="{13018239-AB46-6646-D258-FBF34B0B91A5}"/>
                  </a:ext>
                </a:extLst>
              </p:cNvPr>
              <p:cNvSpPr/>
              <p:nvPr/>
            </p:nvSpPr>
            <p:spPr>
              <a:xfrm>
                <a:off x="14017972" y="3076910"/>
                <a:ext cx="268028" cy="232183"/>
              </a:xfrm>
              <a:custGeom>
                <a:avLst/>
                <a:gdLst>
                  <a:gd name="connsiteX0" fmla="*/ 0 w 268028"/>
                  <a:gd name="connsiteY0" fmla="*/ 232183 h 232183"/>
                  <a:gd name="connsiteX1" fmla="*/ 268029 w 268028"/>
                  <a:gd name="connsiteY1" fmla="*/ 232183 h 232183"/>
                  <a:gd name="connsiteX2" fmla="*/ 133607 w 268028"/>
                  <a:gd name="connsiteY2" fmla="*/ 0 h 23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028" h="232183">
                    <a:moveTo>
                      <a:pt x="0" y="232183"/>
                    </a:moveTo>
                    <a:lnTo>
                      <a:pt x="268029" y="232183"/>
                    </a:lnTo>
                    <a:lnTo>
                      <a:pt x="133607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Полилиния: фигура 47">
                <a:extLst>
                  <a:ext uri="{FF2B5EF4-FFF2-40B4-BE49-F238E27FC236}">
                    <a16:creationId xmlns:a16="http://schemas.microsoft.com/office/drawing/2014/main" id="{12519DDC-B62E-F3DD-37E2-479EB0FA4105}"/>
                  </a:ext>
                </a:extLst>
              </p:cNvPr>
              <p:cNvSpPr/>
              <p:nvPr/>
            </p:nvSpPr>
            <p:spPr>
              <a:xfrm>
                <a:off x="13725503" y="2984036"/>
                <a:ext cx="198781" cy="171897"/>
              </a:xfrm>
              <a:custGeom>
                <a:avLst/>
                <a:gdLst>
                  <a:gd name="connsiteX0" fmla="*/ 198782 w 198781"/>
                  <a:gd name="connsiteY0" fmla="*/ 0 h 171897"/>
                  <a:gd name="connsiteX1" fmla="*/ 0 w 198781"/>
                  <a:gd name="connsiteY1" fmla="*/ 0 h 171897"/>
                  <a:gd name="connsiteX2" fmla="*/ 99391 w 198781"/>
                  <a:gd name="connsiteY2" fmla="*/ 171897 h 17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1" h="171897">
                    <a:moveTo>
                      <a:pt x="198782" y="0"/>
                    </a:moveTo>
                    <a:lnTo>
                      <a:pt x="0" y="0"/>
                    </a:lnTo>
                    <a:lnTo>
                      <a:pt x="99391" y="171897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Полилиния: фигура 48">
                <a:extLst>
                  <a:ext uri="{FF2B5EF4-FFF2-40B4-BE49-F238E27FC236}">
                    <a16:creationId xmlns:a16="http://schemas.microsoft.com/office/drawing/2014/main" id="{3B3442F2-8852-D91E-48CB-DA337EE4059A}"/>
                  </a:ext>
                </a:extLst>
              </p:cNvPr>
              <p:cNvSpPr/>
              <p:nvPr/>
            </p:nvSpPr>
            <p:spPr>
              <a:xfrm>
                <a:off x="11956022" y="2606026"/>
                <a:ext cx="415485" cy="360087"/>
              </a:xfrm>
              <a:custGeom>
                <a:avLst/>
                <a:gdLst>
                  <a:gd name="connsiteX0" fmla="*/ 415486 w 415485"/>
                  <a:gd name="connsiteY0" fmla="*/ 360087 h 360087"/>
                  <a:gd name="connsiteX1" fmla="*/ 207743 w 415485"/>
                  <a:gd name="connsiteY1" fmla="*/ 0 h 360087"/>
                  <a:gd name="connsiteX2" fmla="*/ 0 w 415485"/>
                  <a:gd name="connsiteY2" fmla="*/ 360087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360087"/>
                    </a:moveTo>
                    <a:lnTo>
                      <a:pt x="207743" y="0"/>
                    </a:lnTo>
                    <a:lnTo>
                      <a:pt x="0" y="360087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олилиния: фигура 49">
                <a:extLst>
                  <a:ext uri="{FF2B5EF4-FFF2-40B4-BE49-F238E27FC236}">
                    <a16:creationId xmlns:a16="http://schemas.microsoft.com/office/drawing/2014/main" id="{B61C94BC-FDBA-01CD-94CC-91FF4EA1DF9D}"/>
                  </a:ext>
                </a:extLst>
              </p:cNvPr>
              <p:cNvSpPr/>
              <p:nvPr/>
            </p:nvSpPr>
            <p:spPr>
              <a:xfrm>
                <a:off x="11316500" y="2601952"/>
                <a:ext cx="417929" cy="362531"/>
              </a:xfrm>
              <a:custGeom>
                <a:avLst/>
                <a:gdLst>
                  <a:gd name="connsiteX0" fmla="*/ 208557 w 417929"/>
                  <a:gd name="connsiteY0" fmla="*/ 362532 h 362531"/>
                  <a:gd name="connsiteX1" fmla="*/ 417930 w 417929"/>
                  <a:gd name="connsiteY1" fmla="*/ 0 h 362531"/>
                  <a:gd name="connsiteX2" fmla="*/ 0 w 417929"/>
                  <a:gd name="connsiteY2" fmla="*/ 0 h 36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929" h="362531">
                    <a:moveTo>
                      <a:pt x="208557" y="362532"/>
                    </a:moveTo>
                    <a:lnTo>
                      <a:pt x="4179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Полилиния: фигура 50">
                <a:extLst>
                  <a:ext uri="{FF2B5EF4-FFF2-40B4-BE49-F238E27FC236}">
                    <a16:creationId xmlns:a16="http://schemas.microsoft.com/office/drawing/2014/main" id="{64C98CE6-2751-46D6-0948-DA765905F5F4}"/>
                  </a:ext>
                </a:extLst>
              </p:cNvPr>
              <p:cNvSpPr/>
              <p:nvPr/>
            </p:nvSpPr>
            <p:spPr>
              <a:xfrm>
                <a:off x="11530760" y="3346568"/>
                <a:ext cx="415485" cy="359273"/>
              </a:xfrm>
              <a:custGeom>
                <a:avLst/>
                <a:gdLst>
                  <a:gd name="connsiteX0" fmla="*/ 0 w 415485"/>
                  <a:gd name="connsiteY0" fmla="*/ 359273 h 359273"/>
                  <a:gd name="connsiteX1" fmla="*/ 415486 w 415485"/>
                  <a:gd name="connsiteY1" fmla="*/ 359273 h 359273"/>
                  <a:gd name="connsiteX2" fmla="*/ 207743 w 415485"/>
                  <a:gd name="connsiteY2" fmla="*/ 0 h 35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59273">
                    <a:moveTo>
                      <a:pt x="0" y="359273"/>
                    </a:moveTo>
                    <a:lnTo>
                      <a:pt x="415486" y="359273"/>
                    </a:lnTo>
                    <a:lnTo>
                      <a:pt x="207743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Полилиния: фигура 51">
                <a:extLst>
                  <a:ext uri="{FF2B5EF4-FFF2-40B4-BE49-F238E27FC236}">
                    <a16:creationId xmlns:a16="http://schemas.microsoft.com/office/drawing/2014/main" id="{622AC6BB-F540-9140-A75D-40CF8E0FDC4A}"/>
                  </a:ext>
                </a:extLst>
              </p:cNvPr>
              <p:cNvSpPr/>
              <p:nvPr/>
            </p:nvSpPr>
            <p:spPr>
              <a:xfrm>
                <a:off x="11743391" y="3341680"/>
                <a:ext cx="417115" cy="361716"/>
              </a:xfrm>
              <a:custGeom>
                <a:avLst/>
                <a:gdLst>
                  <a:gd name="connsiteX0" fmla="*/ 208557 w 417115"/>
                  <a:gd name="connsiteY0" fmla="*/ 361717 h 361716"/>
                  <a:gd name="connsiteX1" fmla="*/ 417115 w 417115"/>
                  <a:gd name="connsiteY1" fmla="*/ 0 h 361716"/>
                  <a:gd name="connsiteX2" fmla="*/ 0 w 417115"/>
                  <a:gd name="connsiteY2" fmla="*/ 0 h 3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5" h="361716">
                    <a:moveTo>
                      <a:pt x="208557" y="361717"/>
                    </a:moveTo>
                    <a:lnTo>
                      <a:pt x="417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олилиния: фигура 52">
                <a:extLst>
                  <a:ext uri="{FF2B5EF4-FFF2-40B4-BE49-F238E27FC236}">
                    <a16:creationId xmlns:a16="http://schemas.microsoft.com/office/drawing/2014/main" id="{86B13CE6-F93E-BDB5-D96E-D0FFAC96C81B}"/>
                  </a:ext>
                </a:extLst>
              </p:cNvPr>
              <p:cNvSpPr/>
              <p:nvPr/>
            </p:nvSpPr>
            <p:spPr>
              <a:xfrm>
                <a:off x="10890423" y="3341680"/>
                <a:ext cx="417115" cy="361716"/>
              </a:xfrm>
              <a:custGeom>
                <a:avLst/>
                <a:gdLst>
                  <a:gd name="connsiteX0" fmla="*/ 208558 w 417115"/>
                  <a:gd name="connsiteY0" fmla="*/ 361717 h 361716"/>
                  <a:gd name="connsiteX1" fmla="*/ 417115 w 417115"/>
                  <a:gd name="connsiteY1" fmla="*/ 0 h 361716"/>
                  <a:gd name="connsiteX2" fmla="*/ 0 w 417115"/>
                  <a:gd name="connsiteY2" fmla="*/ 0 h 3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5" h="361716">
                    <a:moveTo>
                      <a:pt x="208558" y="361717"/>
                    </a:moveTo>
                    <a:lnTo>
                      <a:pt x="417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Полилиния: фигура 53">
                <a:extLst>
                  <a:ext uri="{FF2B5EF4-FFF2-40B4-BE49-F238E27FC236}">
                    <a16:creationId xmlns:a16="http://schemas.microsoft.com/office/drawing/2014/main" id="{D8AA7719-B725-10FC-9D7D-F787A0E5A8D7}"/>
                  </a:ext>
                </a:extLst>
              </p:cNvPr>
              <p:cNvSpPr/>
              <p:nvPr/>
            </p:nvSpPr>
            <p:spPr>
              <a:xfrm>
                <a:off x="12169468" y="3341680"/>
                <a:ext cx="417115" cy="361716"/>
              </a:xfrm>
              <a:custGeom>
                <a:avLst/>
                <a:gdLst>
                  <a:gd name="connsiteX0" fmla="*/ 208558 w 417115"/>
                  <a:gd name="connsiteY0" fmla="*/ 361717 h 361716"/>
                  <a:gd name="connsiteX1" fmla="*/ 417115 w 417115"/>
                  <a:gd name="connsiteY1" fmla="*/ 0 h 361716"/>
                  <a:gd name="connsiteX2" fmla="*/ 0 w 417115"/>
                  <a:gd name="connsiteY2" fmla="*/ 0 h 3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5" h="361716">
                    <a:moveTo>
                      <a:pt x="208558" y="361717"/>
                    </a:moveTo>
                    <a:lnTo>
                      <a:pt x="417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Полилиния: фигура 54">
                <a:extLst>
                  <a:ext uri="{FF2B5EF4-FFF2-40B4-BE49-F238E27FC236}">
                    <a16:creationId xmlns:a16="http://schemas.microsoft.com/office/drawing/2014/main" id="{BCBC3AC5-7237-B7EC-5FF5-CF633D0FF3A3}"/>
                  </a:ext>
                </a:extLst>
              </p:cNvPr>
              <p:cNvSpPr/>
              <p:nvPr/>
            </p:nvSpPr>
            <p:spPr>
              <a:xfrm>
                <a:off x="13144638" y="3128234"/>
                <a:ext cx="417114" cy="361717"/>
              </a:xfrm>
              <a:custGeom>
                <a:avLst/>
                <a:gdLst>
                  <a:gd name="connsiteX0" fmla="*/ 208557 w 417114"/>
                  <a:gd name="connsiteY0" fmla="*/ 361717 h 361717"/>
                  <a:gd name="connsiteX1" fmla="*/ 417115 w 417114"/>
                  <a:gd name="connsiteY1" fmla="*/ 0 h 361717"/>
                  <a:gd name="connsiteX2" fmla="*/ 0 w 417114"/>
                  <a:gd name="connsiteY2" fmla="*/ 0 h 36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4" h="361717">
                    <a:moveTo>
                      <a:pt x="208557" y="361717"/>
                    </a:moveTo>
                    <a:lnTo>
                      <a:pt x="417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Полилиния: фигура 55">
                <a:extLst>
                  <a:ext uri="{FF2B5EF4-FFF2-40B4-BE49-F238E27FC236}">
                    <a16:creationId xmlns:a16="http://schemas.microsoft.com/office/drawing/2014/main" id="{19DC0E25-67DA-0788-AE62-2A6752ED5B7D}"/>
                  </a:ext>
                </a:extLst>
              </p:cNvPr>
              <p:cNvSpPr/>
              <p:nvPr/>
            </p:nvSpPr>
            <p:spPr>
              <a:xfrm>
                <a:off x="10250902" y="2606026"/>
                <a:ext cx="415485" cy="360087"/>
              </a:xfrm>
              <a:custGeom>
                <a:avLst/>
                <a:gdLst>
                  <a:gd name="connsiteX0" fmla="*/ 415486 w 415485"/>
                  <a:gd name="connsiteY0" fmla="*/ 360087 h 360087"/>
                  <a:gd name="connsiteX1" fmla="*/ 207743 w 415485"/>
                  <a:gd name="connsiteY1" fmla="*/ 0 h 360087"/>
                  <a:gd name="connsiteX2" fmla="*/ 0 w 415485"/>
                  <a:gd name="connsiteY2" fmla="*/ 360087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360087"/>
                    </a:moveTo>
                    <a:lnTo>
                      <a:pt x="207743" y="0"/>
                    </a:lnTo>
                    <a:lnTo>
                      <a:pt x="0" y="360087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Полилиния: фигура 56">
                <a:extLst>
                  <a:ext uri="{FF2B5EF4-FFF2-40B4-BE49-F238E27FC236}">
                    <a16:creationId xmlns:a16="http://schemas.microsoft.com/office/drawing/2014/main" id="{371B1F53-9F99-C2BA-2241-D3E90B3E57EF}"/>
                  </a:ext>
                </a:extLst>
              </p:cNvPr>
              <p:cNvSpPr/>
              <p:nvPr/>
            </p:nvSpPr>
            <p:spPr>
              <a:xfrm>
                <a:off x="10463532" y="2601952"/>
                <a:ext cx="417115" cy="361716"/>
              </a:xfrm>
              <a:custGeom>
                <a:avLst/>
                <a:gdLst>
                  <a:gd name="connsiteX0" fmla="*/ 417115 w 417115"/>
                  <a:gd name="connsiteY0" fmla="*/ 0 h 361716"/>
                  <a:gd name="connsiteX1" fmla="*/ 0 w 417115"/>
                  <a:gd name="connsiteY1" fmla="*/ 0 h 361716"/>
                  <a:gd name="connsiteX2" fmla="*/ 208558 w 417115"/>
                  <a:gd name="connsiteY2" fmla="*/ 361717 h 3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5" h="361716">
                    <a:moveTo>
                      <a:pt x="417115" y="0"/>
                    </a:moveTo>
                    <a:lnTo>
                      <a:pt x="0" y="0"/>
                    </a:lnTo>
                    <a:lnTo>
                      <a:pt x="208558" y="361717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олилиния: фигура 57">
                <a:extLst>
                  <a:ext uri="{FF2B5EF4-FFF2-40B4-BE49-F238E27FC236}">
                    <a16:creationId xmlns:a16="http://schemas.microsoft.com/office/drawing/2014/main" id="{3948010D-BDBB-390F-F779-6D76F08E159F}"/>
                  </a:ext>
                </a:extLst>
              </p:cNvPr>
              <p:cNvSpPr/>
              <p:nvPr/>
            </p:nvSpPr>
            <p:spPr>
              <a:xfrm>
                <a:off x="10463532" y="2975075"/>
                <a:ext cx="417115" cy="360902"/>
              </a:xfrm>
              <a:custGeom>
                <a:avLst/>
                <a:gdLst>
                  <a:gd name="connsiteX0" fmla="*/ 0 w 417115"/>
                  <a:gd name="connsiteY0" fmla="*/ 360902 h 360902"/>
                  <a:gd name="connsiteX1" fmla="*/ 417115 w 417115"/>
                  <a:gd name="connsiteY1" fmla="*/ 360902 h 360902"/>
                  <a:gd name="connsiteX2" fmla="*/ 208558 w 417115"/>
                  <a:gd name="connsiteY2" fmla="*/ 0 h 36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5" h="360902">
                    <a:moveTo>
                      <a:pt x="0" y="360902"/>
                    </a:moveTo>
                    <a:lnTo>
                      <a:pt x="417115" y="360902"/>
                    </a:lnTo>
                    <a:lnTo>
                      <a:pt x="208558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Полилиния: фигура 58">
                <a:extLst>
                  <a:ext uri="{FF2B5EF4-FFF2-40B4-BE49-F238E27FC236}">
                    <a16:creationId xmlns:a16="http://schemas.microsoft.com/office/drawing/2014/main" id="{8E3388DE-0C10-E649-C18C-90AB6DBFB955}"/>
                  </a:ext>
                </a:extLst>
              </p:cNvPr>
              <p:cNvSpPr/>
              <p:nvPr/>
            </p:nvSpPr>
            <p:spPr>
              <a:xfrm>
                <a:off x="11317315" y="2975889"/>
                <a:ext cx="415485" cy="360087"/>
              </a:xfrm>
              <a:custGeom>
                <a:avLst/>
                <a:gdLst>
                  <a:gd name="connsiteX0" fmla="*/ 0 w 415485"/>
                  <a:gd name="connsiteY0" fmla="*/ 360088 h 360087"/>
                  <a:gd name="connsiteX1" fmla="*/ 415486 w 415485"/>
                  <a:gd name="connsiteY1" fmla="*/ 360088 h 360087"/>
                  <a:gd name="connsiteX2" fmla="*/ 207743 w 415485"/>
                  <a:gd name="connsiteY2" fmla="*/ 0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0" y="360088"/>
                    </a:moveTo>
                    <a:lnTo>
                      <a:pt x="415486" y="360088"/>
                    </a:lnTo>
                    <a:lnTo>
                      <a:pt x="207743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Полилиния: фигура 60">
                <a:extLst>
                  <a:ext uri="{FF2B5EF4-FFF2-40B4-BE49-F238E27FC236}">
                    <a16:creationId xmlns:a16="http://schemas.microsoft.com/office/drawing/2014/main" id="{79FAF040-B706-D440-DAB1-C0EA7DD6C8BB}"/>
                  </a:ext>
                </a:extLst>
              </p:cNvPr>
              <p:cNvSpPr/>
              <p:nvPr/>
            </p:nvSpPr>
            <p:spPr>
              <a:xfrm>
                <a:off x="11956022" y="2971816"/>
                <a:ext cx="417929" cy="362531"/>
              </a:xfrm>
              <a:custGeom>
                <a:avLst/>
                <a:gdLst>
                  <a:gd name="connsiteX0" fmla="*/ 209372 w 417929"/>
                  <a:gd name="connsiteY0" fmla="*/ 362532 h 362531"/>
                  <a:gd name="connsiteX1" fmla="*/ 417930 w 417929"/>
                  <a:gd name="connsiteY1" fmla="*/ 0 h 362531"/>
                  <a:gd name="connsiteX2" fmla="*/ 0 w 417929"/>
                  <a:gd name="connsiteY2" fmla="*/ 0 h 36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929" h="362531">
                    <a:moveTo>
                      <a:pt x="209372" y="362532"/>
                    </a:moveTo>
                    <a:lnTo>
                      <a:pt x="4179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Полилиния: фигура 62">
                <a:extLst>
                  <a:ext uri="{FF2B5EF4-FFF2-40B4-BE49-F238E27FC236}">
                    <a16:creationId xmlns:a16="http://schemas.microsoft.com/office/drawing/2014/main" id="{DA6430EA-CCF9-0B56-A55C-1E7666AC21CF}"/>
                  </a:ext>
                </a:extLst>
              </p:cNvPr>
              <p:cNvSpPr/>
              <p:nvPr/>
            </p:nvSpPr>
            <p:spPr>
              <a:xfrm>
                <a:off x="10677793" y="3345753"/>
                <a:ext cx="416300" cy="360087"/>
              </a:xfrm>
              <a:custGeom>
                <a:avLst/>
                <a:gdLst>
                  <a:gd name="connsiteX0" fmla="*/ 0 w 416300"/>
                  <a:gd name="connsiteY0" fmla="*/ 360088 h 360087"/>
                  <a:gd name="connsiteX1" fmla="*/ 416300 w 416300"/>
                  <a:gd name="connsiteY1" fmla="*/ 360088 h 360087"/>
                  <a:gd name="connsiteX2" fmla="*/ 208558 w 416300"/>
                  <a:gd name="connsiteY2" fmla="*/ 0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300" h="360087">
                    <a:moveTo>
                      <a:pt x="0" y="360088"/>
                    </a:moveTo>
                    <a:lnTo>
                      <a:pt x="416300" y="360088"/>
                    </a:lnTo>
                    <a:lnTo>
                      <a:pt x="208558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Полилиния: фигура 64">
                <a:extLst>
                  <a:ext uri="{FF2B5EF4-FFF2-40B4-BE49-F238E27FC236}">
                    <a16:creationId xmlns:a16="http://schemas.microsoft.com/office/drawing/2014/main" id="{925480CF-52A8-7C4C-34E7-42C63C3926B6}"/>
                  </a:ext>
                </a:extLst>
              </p:cNvPr>
              <p:cNvSpPr/>
              <p:nvPr/>
            </p:nvSpPr>
            <p:spPr>
              <a:xfrm>
                <a:off x="10250901" y="3345753"/>
                <a:ext cx="415485" cy="360087"/>
              </a:xfrm>
              <a:custGeom>
                <a:avLst/>
                <a:gdLst>
                  <a:gd name="connsiteX0" fmla="*/ 0 w 415485"/>
                  <a:gd name="connsiteY0" fmla="*/ 360088 h 360087"/>
                  <a:gd name="connsiteX1" fmla="*/ 415486 w 415485"/>
                  <a:gd name="connsiteY1" fmla="*/ 360088 h 360087"/>
                  <a:gd name="connsiteX2" fmla="*/ 207743 w 415485"/>
                  <a:gd name="connsiteY2" fmla="*/ 0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0" y="360088"/>
                    </a:moveTo>
                    <a:lnTo>
                      <a:pt x="415486" y="360088"/>
                    </a:lnTo>
                    <a:lnTo>
                      <a:pt x="207743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Полилиния: фигура 65">
                <a:extLst>
                  <a:ext uri="{FF2B5EF4-FFF2-40B4-BE49-F238E27FC236}">
                    <a16:creationId xmlns:a16="http://schemas.microsoft.com/office/drawing/2014/main" id="{6E822487-5DD0-26EA-93CF-E96FF00826A2}"/>
                  </a:ext>
                </a:extLst>
              </p:cNvPr>
              <p:cNvSpPr/>
              <p:nvPr/>
            </p:nvSpPr>
            <p:spPr>
              <a:xfrm>
                <a:off x="10891238" y="2975889"/>
                <a:ext cx="416300" cy="360087"/>
              </a:xfrm>
              <a:custGeom>
                <a:avLst/>
                <a:gdLst>
                  <a:gd name="connsiteX0" fmla="*/ 0 w 416300"/>
                  <a:gd name="connsiteY0" fmla="*/ 360088 h 360087"/>
                  <a:gd name="connsiteX1" fmla="*/ 416300 w 416300"/>
                  <a:gd name="connsiteY1" fmla="*/ 360088 h 360087"/>
                  <a:gd name="connsiteX2" fmla="*/ 208557 w 416300"/>
                  <a:gd name="connsiteY2" fmla="*/ 0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300" h="360087">
                    <a:moveTo>
                      <a:pt x="0" y="360088"/>
                    </a:moveTo>
                    <a:lnTo>
                      <a:pt x="416300" y="360088"/>
                    </a:lnTo>
                    <a:lnTo>
                      <a:pt x="208557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Полилиния: фигура 66">
                <a:extLst>
                  <a:ext uri="{FF2B5EF4-FFF2-40B4-BE49-F238E27FC236}">
                    <a16:creationId xmlns:a16="http://schemas.microsoft.com/office/drawing/2014/main" id="{133416A1-EA96-495C-2A56-0610F3F66697}"/>
                  </a:ext>
                </a:extLst>
              </p:cNvPr>
              <p:cNvSpPr/>
              <p:nvPr/>
            </p:nvSpPr>
            <p:spPr>
              <a:xfrm>
                <a:off x="10250087" y="2971816"/>
                <a:ext cx="417115" cy="360902"/>
              </a:xfrm>
              <a:custGeom>
                <a:avLst/>
                <a:gdLst>
                  <a:gd name="connsiteX0" fmla="*/ 208558 w 417115"/>
                  <a:gd name="connsiteY0" fmla="*/ 360902 h 360902"/>
                  <a:gd name="connsiteX1" fmla="*/ 417115 w 417115"/>
                  <a:gd name="connsiteY1" fmla="*/ 0 h 360902"/>
                  <a:gd name="connsiteX2" fmla="*/ 0 w 417115"/>
                  <a:gd name="connsiteY2" fmla="*/ 0 h 36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115" h="360902">
                    <a:moveTo>
                      <a:pt x="208558" y="360902"/>
                    </a:moveTo>
                    <a:lnTo>
                      <a:pt x="417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олилиния: фигура 67">
                <a:extLst>
                  <a:ext uri="{FF2B5EF4-FFF2-40B4-BE49-F238E27FC236}">
                    <a16:creationId xmlns:a16="http://schemas.microsoft.com/office/drawing/2014/main" id="{39C174C9-52AA-AE41-BF0F-ACF483CFC7FA}"/>
                  </a:ext>
                </a:extLst>
              </p:cNvPr>
              <p:cNvSpPr/>
              <p:nvPr/>
            </p:nvSpPr>
            <p:spPr>
              <a:xfrm>
                <a:off x="12169468" y="2236162"/>
                <a:ext cx="416300" cy="360087"/>
              </a:xfrm>
              <a:custGeom>
                <a:avLst/>
                <a:gdLst>
                  <a:gd name="connsiteX0" fmla="*/ 207743 w 416300"/>
                  <a:gd name="connsiteY0" fmla="*/ 0 h 360087"/>
                  <a:gd name="connsiteX1" fmla="*/ 0 w 416300"/>
                  <a:gd name="connsiteY1" fmla="*/ 360088 h 360087"/>
                  <a:gd name="connsiteX2" fmla="*/ 416301 w 416300"/>
                  <a:gd name="connsiteY2" fmla="*/ 360088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300" h="360087">
                    <a:moveTo>
                      <a:pt x="207743" y="0"/>
                    </a:moveTo>
                    <a:lnTo>
                      <a:pt x="0" y="360088"/>
                    </a:lnTo>
                    <a:lnTo>
                      <a:pt x="416301" y="360088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Полилиния: фигура 68">
                <a:extLst>
                  <a:ext uri="{FF2B5EF4-FFF2-40B4-BE49-F238E27FC236}">
                    <a16:creationId xmlns:a16="http://schemas.microsoft.com/office/drawing/2014/main" id="{7CFAAA28-B15F-B2AF-7DA8-49FAE0E10C16}"/>
                  </a:ext>
                </a:extLst>
              </p:cNvPr>
              <p:cNvSpPr/>
              <p:nvPr/>
            </p:nvSpPr>
            <p:spPr>
              <a:xfrm>
                <a:off x="10889609" y="2236162"/>
                <a:ext cx="415485" cy="360087"/>
              </a:xfrm>
              <a:custGeom>
                <a:avLst/>
                <a:gdLst>
                  <a:gd name="connsiteX0" fmla="*/ 415486 w 415485"/>
                  <a:gd name="connsiteY0" fmla="*/ 360088 h 360087"/>
                  <a:gd name="connsiteX1" fmla="*/ 207743 w 415485"/>
                  <a:gd name="connsiteY1" fmla="*/ 0 h 360087"/>
                  <a:gd name="connsiteX2" fmla="*/ 0 w 415485"/>
                  <a:gd name="connsiteY2" fmla="*/ 360088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360088"/>
                    </a:moveTo>
                    <a:lnTo>
                      <a:pt x="207743" y="0"/>
                    </a:lnTo>
                    <a:lnTo>
                      <a:pt x="0" y="360088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Полилиния: фигура 70">
                <a:extLst>
                  <a:ext uri="{FF2B5EF4-FFF2-40B4-BE49-F238E27FC236}">
                    <a16:creationId xmlns:a16="http://schemas.microsoft.com/office/drawing/2014/main" id="{D6DE7A75-4927-98EC-202E-76FE68BF219F}"/>
                  </a:ext>
                </a:extLst>
              </p:cNvPr>
              <p:cNvSpPr/>
              <p:nvPr/>
            </p:nvSpPr>
            <p:spPr>
              <a:xfrm>
                <a:off x="11530760" y="2233718"/>
                <a:ext cx="415485" cy="360902"/>
              </a:xfrm>
              <a:custGeom>
                <a:avLst/>
                <a:gdLst>
                  <a:gd name="connsiteX0" fmla="*/ 415486 w 415485"/>
                  <a:gd name="connsiteY0" fmla="*/ 0 h 360902"/>
                  <a:gd name="connsiteX1" fmla="*/ 0 w 415485"/>
                  <a:gd name="connsiteY1" fmla="*/ 0 h 360902"/>
                  <a:gd name="connsiteX2" fmla="*/ 207743 w 415485"/>
                  <a:gd name="connsiteY2" fmla="*/ 360902 h 36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902">
                    <a:moveTo>
                      <a:pt x="415486" y="0"/>
                    </a:moveTo>
                    <a:lnTo>
                      <a:pt x="0" y="0"/>
                    </a:lnTo>
                    <a:lnTo>
                      <a:pt x="207743" y="360902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Полилиния: фигура 71">
                <a:extLst>
                  <a:ext uri="{FF2B5EF4-FFF2-40B4-BE49-F238E27FC236}">
                    <a16:creationId xmlns:a16="http://schemas.microsoft.com/office/drawing/2014/main" id="{3026E080-2865-E681-8725-03425D5A76AB}"/>
                  </a:ext>
                </a:extLst>
              </p:cNvPr>
              <p:cNvSpPr/>
              <p:nvPr/>
            </p:nvSpPr>
            <p:spPr>
              <a:xfrm>
                <a:off x="13534868" y="2458569"/>
                <a:ext cx="415485" cy="360087"/>
              </a:xfrm>
              <a:custGeom>
                <a:avLst/>
                <a:gdLst>
                  <a:gd name="connsiteX0" fmla="*/ 415486 w 415485"/>
                  <a:gd name="connsiteY0" fmla="*/ 0 h 360087"/>
                  <a:gd name="connsiteX1" fmla="*/ 0 w 415485"/>
                  <a:gd name="connsiteY1" fmla="*/ 0 h 360087"/>
                  <a:gd name="connsiteX2" fmla="*/ 207743 w 415485"/>
                  <a:gd name="connsiteY2" fmla="*/ 360088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0"/>
                    </a:moveTo>
                    <a:lnTo>
                      <a:pt x="0" y="0"/>
                    </a:lnTo>
                    <a:lnTo>
                      <a:pt x="207743" y="360088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: фигура 72">
                <a:extLst>
                  <a:ext uri="{FF2B5EF4-FFF2-40B4-BE49-F238E27FC236}">
                    <a16:creationId xmlns:a16="http://schemas.microsoft.com/office/drawing/2014/main" id="{61BC7C13-9A9B-9B38-DD43-1AFC5B7CC4CC}"/>
                  </a:ext>
                </a:extLst>
              </p:cNvPr>
              <p:cNvSpPr/>
              <p:nvPr/>
            </p:nvSpPr>
            <p:spPr>
              <a:xfrm>
                <a:off x="11104684" y="2233718"/>
                <a:ext cx="415485" cy="360087"/>
              </a:xfrm>
              <a:custGeom>
                <a:avLst/>
                <a:gdLst>
                  <a:gd name="connsiteX0" fmla="*/ 415486 w 415485"/>
                  <a:gd name="connsiteY0" fmla="*/ 0 h 360087"/>
                  <a:gd name="connsiteX1" fmla="*/ 0 w 415485"/>
                  <a:gd name="connsiteY1" fmla="*/ 0 h 360087"/>
                  <a:gd name="connsiteX2" fmla="*/ 207743 w 415485"/>
                  <a:gd name="connsiteY2" fmla="*/ 360088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0"/>
                    </a:moveTo>
                    <a:lnTo>
                      <a:pt x="0" y="0"/>
                    </a:lnTo>
                    <a:lnTo>
                      <a:pt x="207743" y="360088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олилиния: фигура 73">
                <a:extLst>
                  <a:ext uri="{FF2B5EF4-FFF2-40B4-BE49-F238E27FC236}">
                    <a16:creationId xmlns:a16="http://schemas.microsoft.com/office/drawing/2014/main" id="{E4933327-5B39-CEDB-B47B-AE3E8EFBA021}"/>
                  </a:ext>
                </a:extLst>
              </p:cNvPr>
              <p:cNvSpPr/>
              <p:nvPr/>
            </p:nvSpPr>
            <p:spPr>
              <a:xfrm>
                <a:off x="10677793" y="2233718"/>
                <a:ext cx="415485" cy="360087"/>
              </a:xfrm>
              <a:custGeom>
                <a:avLst/>
                <a:gdLst>
                  <a:gd name="connsiteX0" fmla="*/ 415486 w 415485"/>
                  <a:gd name="connsiteY0" fmla="*/ 0 h 360087"/>
                  <a:gd name="connsiteX1" fmla="*/ 0 w 415485"/>
                  <a:gd name="connsiteY1" fmla="*/ 0 h 360087"/>
                  <a:gd name="connsiteX2" fmla="*/ 207743 w 415485"/>
                  <a:gd name="connsiteY2" fmla="*/ 360088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0"/>
                    </a:moveTo>
                    <a:lnTo>
                      <a:pt x="0" y="0"/>
                    </a:lnTo>
                    <a:lnTo>
                      <a:pt x="207743" y="360088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: фигура 74">
                <a:extLst>
                  <a:ext uri="{FF2B5EF4-FFF2-40B4-BE49-F238E27FC236}">
                    <a16:creationId xmlns:a16="http://schemas.microsoft.com/office/drawing/2014/main" id="{CBAE956E-C5BA-2709-921B-4B54F30213FB}"/>
                  </a:ext>
                </a:extLst>
              </p:cNvPr>
              <p:cNvSpPr/>
              <p:nvPr/>
            </p:nvSpPr>
            <p:spPr>
              <a:xfrm>
                <a:off x="10250901" y="2233718"/>
                <a:ext cx="415485" cy="360087"/>
              </a:xfrm>
              <a:custGeom>
                <a:avLst/>
                <a:gdLst>
                  <a:gd name="connsiteX0" fmla="*/ 415486 w 415485"/>
                  <a:gd name="connsiteY0" fmla="*/ 0 h 360087"/>
                  <a:gd name="connsiteX1" fmla="*/ 0 w 415485"/>
                  <a:gd name="connsiteY1" fmla="*/ 0 h 360087"/>
                  <a:gd name="connsiteX2" fmla="*/ 207743 w 415485"/>
                  <a:gd name="connsiteY2" fmla="*/ 360088 h 36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485" h="360087">
                    <a:moveTo>
                      <a:pt x="415486" y="0"/>
                    </a:moveTo>
                    <a:lnTo>
                      <a:pt x="0" y="0"/>
                    </a:lnTo>
                    <a:lnTo>
                      <a:pt x="207743" y="360088"/>
                    </a:lnTo>
                    <a:close/>
                  </a:path>
                </a:pathLst>
              </a:custGeom>
              <a:solidFill>
                <a:srgbClr val="1E22AA"/>
              </a:solidFill>
              <a:ln w="8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1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800389A-0611-83D9-B995-5ABD09B376F6}"/>
                </a:ext>
              </a:extLst>
            </p:cNvPr>
            <p:cNvSpPr/>
            <p:nvPr/>
          </p:nvSpPr>
          <p:spPr>
            <a:xfrm>
              <a:off x="10094961" y="6595815"/>
              <a:ext cx="2105694" cy="2620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aphic 10">
            <a:extLst>
              <a:ext uri="{FF2B5EF4-FFF2-40B4-BE49-F238E27FC236}">
                <a16:creationId xmlns:a16="http://schemas.microsoft.com/office/drawing/2014/main" id="{2E99081E-32D6-B185-2827-A140587228AD}"/>
              </a:ext>
            </a:extLst>
          </p:cNvPr>
          <p:cNvGrpSpPr/>
          <p:nvPr/>
        </p:nvGrpSpPr>
        <p:grpSpPr>
          <a:xfrm>
            <a:off x="1383892" y="973582"/>
            <a:ext cx="1637487" cy="1194943"/>
            <a:chOff x="5379423" y="2647738"/>
            <a:chExt cx="1637487" cy="1194943"/>
          </a:xfrm>
          <a:solidFill>
            <a:srgbClr val="FFFFFF"/>
          </a:solidFill>
        </p:grpSpPr>
        <p:sp>
          <p:nvSpPr>
            <p:cNvPr id="51" name="Полилиния: фигура 76">
              <a:extLst>
                <a:ext uri="{FF2B5EF4-FFF2-40B4-BE49-F238E27FC236}">
                  <a16:creationId xmlns:a16="http://schemas.microsoft.com/office/drawing/2014/main" id="{2CE67A28-AC5D-938F-8691-BC9F93A022FF}"/>
                </a:ext>
              </a:extLst>
            </p:cNvPr>
            <p:cNvSpPr/>
            <p:nvPr/>
          </p:nvSpPr>
          <p:spPr>
            <a:xfrm>
              <a:off x="5563060" y="3254142"/>
              <a:ext cx="286443" cy="588539"/>
            </a:xfrm>
            <a:custGeom>
              <a:avLst/>
              <a:gdLst>
                <a:gd name="connsiteX0" fmla="*/ 0 w 286443"/>
                <a:gd name="connsiteY0" fmla="*/ 588539 h 588539"/>
                <a:gd name="connsiteX1" fmla="*/ 286444 w 286443"/>
                <a:gd name="connsiteY1" fmla="*/ 588539 h 588539"/>
                <a:gd name="connsiteX2" fmla="*/ 286444 w 286443"/>
                <a:gd name="connsiteY2" fmla="*/ 0 h 588539"/>
                <a:gd name="connsiteX3" fmla="*/ 0 w 286443"/>
                <a:gd name="connsiteY3" fmla="*/ 0 h 588539"/>
                <a:gd name="connsiteX4" fmla="*/ 0 w 286443"/>
                <a:gd name="connsiteY4" fmla="*/ 588539 h 5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443" h="588539">
                  <a:moveTo>
                    <a:pt x="0" y="588539"/>
                  </a:moveTo>
                  <a:lnTo>
                    <a:pt x="286444" y="588539"/>
                  </a:lnTo>
                  <a:lnTo>
                    <a:pt x="286444" y="0"/>
                  </a:lnTo>
                  <a:lnTo>
                    <a:pt x="0" y="0"/>
                  </a:lnTo>
                  <a:lnTo>
                    <a:pt x="0" y="588539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2" name="Полилиния: фигура 77">
              <a:extLst>
                <a:ext uri="{FF2B5EF4-FFF2-40B4-BE49-F238E27FC236}">
                  <a16:creationId xmlns:a16="http://schemas.microsoft.com/office/drawing/2014/main" id="{6712544E-1F61-D68A-194F-2B27AA4AD0CF}"/>
                </a:ext>
              </a:extLst>
            </p:cNvPr>
            <p:cNvSpPr/>
            <p:nvPr/>
          </p:nvSpPr>
          <p:spPr>
            <a:xfrm>
              <a:off x="6171458" y="3279032"/>
              <a:ext cx="318030" cy="563648"/>
            </a:xfrm>
            <a:custGeom>
              <a:avLst/>
              <a:gdLst>
                <a:gd name="connsiteX0" fmla="*/ 0 w 318030"/>
                <a:gd name="connsiteY0" fmla="*/ 563649 h 563648"/>
                <a:gd name="connsiteX1" fmla="*/ 318031 w 318030"/>
                <a:gd name="connsiteY1" fmla="*/ 563649 h 563648"/>
                <a:gd name="connsiteX2" fmla="*/ 0 w 318030"/>
                <a:gd name="connsiteY2" fmla="*/ 0 h 563648"/>
                <a:gd name="connsiteX3" fmla="*/ 0 w 318030"/>
                <a:gd name="connsiteY3" fmla="*/ 563649 h 56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030" h="563648">
                  <a:moveTo>
                    <a:pt x="0" y="563649"/>
                  </a:moveTo>
                  <a:lnTo>
                    <a:pt x="318031" y="563649"/>
                  </a:lnTo>
                  <a:lnTo>
                    <a:pt x="0" y="0"/>
                  </a:lnTo>
                  <a:lnTo>
                    <a:pt x="0" y="563649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3" name="Полилиния: фигура 78">
              <a:extLst>
                <a:ext uri="{FF2B5EF4-FFF2-40B4-BE49-F238E27FC236}">
                  <a16:creationId xmlns:a16="http://schemas.microsoft.com/office/drawing/2014/main" id="{8C55DEAB-2650-36CF-50AD-F2C7863A3AAA}"/>
                </a:ext>
              </a:extLst>
            </p:cNvPr>
            <p:cNvSpPr/>
            <p:nvPr/>
          </p:nvSpPr>
          <p:spPr>
            <a:xfrm>
              <a:off x="6020781" y="2656770"/>
              <a:ext cx="506769" cy="579305"/>
            </a:xfrm>
            <a:custGeom>
              <a:avLst/>
              <a:gdLst>
                <a:gd name="connsiteX0" fmla="*/ 146949 w 506769"/>
                <a:gd name="connsiteY0" fmla="*/ 579306 h 579305"/>
                <a:gd name="connsiteX1" fmla="*/ 506770 w 506769"/>
                <a:gd name="connsiteY1" fmla="*/ 579306 h 579305"/>
                <a:gd name="connsiteX2" fmla="*/ 179910 w 506769"/>
                <a:gd name="connsiteY2" fmla="*/ 0 h 579305"/>
                <a:gd name="connsiteX3" fmla="*/ 0 w 506769"/>
                <a:gd name="connsiteY3" fmla="*/ 318759 h 579305"/>
                <a:gd name="connsiteX4" fmla="*/ 146949 w 506769"/>
                <a:gd name="connsiteY4" fmla="*/ 579306 h 57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769" h="579305">
                  <a:moveTo>
                    <a:pt x="146949" y="579306"/>
                  </a:moveTo>
                  <a:lnTo>
                    <a:pt x="506770" y="579306"/>
                  </a:lnTo>
                  <a:lnTo>
                    <a:pt x="179910" y="0"/>
                  </a:lnTo>
                  <a:lnTo>
                    <a:pt x="0" y="318759"/>
                  </a:lnTo>
                  <a:lnTo>
                    <a:pt x="146949" y="579306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4" name="Полилиния: фигура 79">
              <a:extLst>
                <a:ext uri="{FF2B5EF4-FFF2-40B4-BE49-F238E27FC236}">
                  <a16:creationId xmlns:a16="http://schemas.microsoft.com/office/drawing/2014/main" id="{3B81E82F-676B-9A2E-BB82-0AC285BE29FC}"/>
                </a:ext>
              </a:extLst>
            </p:cNvPr>
            <p:cNvSpPr/>
            <p:nvPr/>
          </p:nvSpPr>
          <p:spPr>
            <a:xfrm>
              <a:off x="5873832" y="2993595"/>
              <a:ext cx="273690" cy="242481"/>
            </a:xfrm>
            <a:custGeom>
              <a:avLst/>
              <a:gdLst>
                <a:gd name="connsiteX0" fmla="*/ 0 w 273690"/>
                <a:gd name="connsiteY0" fmla="*/ 242481 h 242481"/>
                <a:gd name="connsiteX1" fmla="*/ 273691 w 273690"/>
                <a:gd name="connsiteY1" fmla="*/ 242481 h 242481"/>
                <a:gd name="connsiteX2" fmla="*/ 136944 w 273690"/>
                <a:gd name="connsiteY2" fmla="*/ 0 h 242481"/>
                <a:gd name="connsiteX3" fmla="*/ 0 w 273690"/>
                <a:gd name="connsiteY3" fmla="*/ 242481 h 2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90" h="242481">
                  <a:moveTo>
                    <a:pt x="0" y="242481"/>
                  </a:moveTo>
                  <a:lnTo>
                    <a:pt x="273691" y="242481"/>
                  </a:lnTo>
                  <a:lnTo>
                    <a:pt x="136944" y="0"/>
                  </a:lnTo>
                  <a:lnTo>
                    <a:pt x="0" y="242481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5" name="Полилиния: фигура 80">
              <a:extLst>
                <a:ext uri="{FF2B5EF4-FFF2-40B4-BE49-F238E27FC236}">
                  <a16:creationId xmlns:a16="http://schemas.microsoft.com/office/drawing/2014/main" id="{FCF4929F-1E81-B940-9446-4D1960D7BB70}"/>
                </a:ext>
              </a:extLst>
            </p:cNvPr>
            <p:cNvSpPr/>
            <p:nvPr/>
          </p:nvSpPr>
          <p:spPr>
            <a:xfrm>
              <a:off x="5379423" y="2647738"/>
              <a:ext cx="349618" cy="309725"/>
            </a:xfrm>
            <a:custGeom>
              <a:avLst/>
              <a:gdLst>
                <a:gd name="connsiteX0" fmla="*/ 0 w 349618"/>
                <a:gd name="connsiteY0" fmla="*/ 0 h 309725"/>
                <a:gd name="connsiteX1" fmla="*/ 174809 w 349618"/>
                <a:gd name="connsiteY1" fmla="*/ 309726 h 309725"/>
                <a:gd name="connsiteX2" fmla="*/ 349618 w 349618"/>
                <a:gd name="connsiteY2" fmla="*/ 0 h 309725"/>
                <a:gd name="connsiteX3" fmla="*/ 0 w 349618"/>
                <a:gd name="connsiteY3" fmla="*/ 0 h 3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18" h="309725">
                  <a:moveTo>
                    <a:pt x="0" y="0"/>
                  </a:moveTo>
                  <a:lnTo>
                    <a:pt x="174809" y="309726"/>
                  </a:lnTo>
                  <a:lnTo>
                    <a:pt x="3496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6" name="Полилиния: фигура 81">
              <a:extLst>
                <a:ext uri="{FF2B5EF4-FFF2-40B4-BE49-F238E27FC236}">
                  <a16:creationId xmlns:a16="http://schemas.microsoft.com/office/drawing/2014/main" id="{04BEB8CB-B361-A517-8DA6-AB846E248273}"/>
                </a:ext>
              </a:extLst>
            </p:cNvPr>
            <p:cNvSpPr/>
            <p:nvPr/>
          </p:nvSpPr>
          <p:spPr>
            <a:xfrm>
              <a:off x="5563060" y="2647738"/>
              <a:ext cx="470277" cy="588338"/>
            </a:xfrm>
            <a:custGeom>
              <a:avLst/>
              <a:gdLst>
                <a:gd name="connsiteX0" fmla="*/ 0 w 470277"/>
                <a:gd name="connsiteY0" fmla="*/ 588338 h 588338"/>
                <a:gd name="connsiteX1" fmla="*/ 286444 w 470277"/>
                <a:gd name="connsiteY1" fmla="*/ 588338 h 588338"/>
                <a:gd name="connsiteX2" fmla="*/ 286444 w 470277"/>
                <a:gd name="connsiteY2" fmla="*/ 325383 h 588338"/>
                <a:gd name="connsiteX3" fmla="*/ 470277 w 470277"/>
                <a:gd name="connsiteY3" fmla="*/ 0 h 588338"/>
                <a:gd name="connsiteX4" fmla="*/ 186385 w 470277"/>
                <a:gd name="connsiteY4" fmla="*/ 0 h 588338"/>
                <a:gd name="connsiteX5" fmla="*/ 0 w 470277"/>
                <a:gd name="connsiteY5" fmla="*/ 330401 h 588338"/>
                <a:gd name="connsiteX6" fmla="*/ 0 w 470277"/>
                <a:gd name="connsiteY6" fmla="*/ 588338 h 5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277" h="588338">
                  <a:moveTo>
                    <a:pt x="0" y="588338"/>
                  </a:moveTo>
                  <a:lnTo>
                    <a:pt x="286444" y="588338"/>
                  </a:lnTo>
                  <a:lnTo>
                    <a:pt x="286444" y="325383"/>
                  </a:lnTo>
                  <a:lnTo>
                    <a:pt x="470277" y="0"/>
                  </a:lnTo>
                  <a:lnTo>
                    <a:pt x="186385" y="0"/>
                  </a:lnTo>
                  <a:lnTo>
                    <a:pt x="0" y="330401"/>
                  </a:lnTo>
                  <a:lnTo>
                    <a:pt x="0" y="588338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7" name="Полилиния: фигура 82">
              <a:extLst>
                <a:ext uri="{FF2B5EF4-FFF2-40B4-BE49-F238E27FC236}">
                  <a16:creationId xmlns:a16="http://schemas.microsoft.com/office/drawing/2014/main" id="{E3FC9DEC-A25A-4E31-F1E9-C5D37B49CB01}"/>
                </a:ext>
              </a:extLst>
            </p:cNvPr>
            <p:cNvSpPr/>
            <p:nvPr/>
          </p:nvSpPr>
          <p:spPr>
            <a:xfrm>
              <a:off x="6177933" y="3254142"/>
              <a:ext cx="256033" cy="279014"/>
            </a:xfrm>
            <a:custGeom>
              <a:avLst/>
              <a:gdLst>
                <a:gd name="connsiteX0" fmla="*/ 0 w 256033"/>
                <a:gd name="connsiteY0" fmla="*/ 0 h 279014"/>
                <a:gd name="connsiteX1" fmla="*/ 157348 w 256033"/>
                <a:gd name="connsiteY1" fmla="*/ 279014 h 279014"/>
                <a:gd name="connsiteX2" fmla="*/ 256033 w 256033"/>
                <a:gd name="connsiteY2" fmla="*/ 142518 h 279014"/>
                <a:gd name="connsiteX3" fmla="*/ 116736 w 256033"/>
                <a:gd name="connsiteY3" fmla="*/ 0 h 279014"/>
                <a:gd name="connsiteX4" fmla="*/ 0 w 256033"/>
                <a:gd name="connsiteY4" fmla="*/ 0 h 27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33" h="279014">
                  <a:moveTo>
                    <a:pt x="0" y="0"/>
                  </a:moveTo>
                  <a:lnTo>
                    <a:pt x="157348" y="279014"/>
                  </a:lnTo>
                  <a:cubicBezTo>
                    <a:pt x="215617" y="260948"/>
                    <a:pt x="256033" y="205346"/>
                    <a:pt x="256033" y="142518"/>
                  </a:cubicBezTo>
                  <a:cubicBezTo>
                    <a:pt x="256033" y="63832"/>
                    <a:pt x="193447" y="0"/>
                    <a:pt x="1167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8" name="Полилиния: фигура 83">
              <a:extLst>
                <a:ext uri="{FF2B5EF4-FFF2-40B4-BE49-F238E27FC236}">
                  <a16:creationId xmlns:a16="http://schemas.microsoft.com/office/drawing/2014/main" id="{664A3199-9887-1F90-DFF6-1C45E13F107A}"/>
                </a:ext>
              </a:extLst>
            </p:cNvPr>
            <p:cNvSpPr/>
            <p:nvPr/>
          </p:nvSpPr>
          <p:spPr>
            <a:xfrm>
              <a:off x="5867357" y="3254142"/>
              <a:ext cx="286443" cy="588338"/>
            </a:xfrm>
            <a:custGeom>
              <a:avLst/>
              <a:gdLst>
                <a:gd name="connsiteX0" fmla="*/ 0 w 286443"/>
                <a:gd name="connsiteY0" fmla="*/ 0 h 588338"/>
                <a:gd name="connsiteX1" fmla="*/ 0 w 286443"/>
                <a:gd name="connsiteY1" fmla="*/ 588338 h 588338"/>
                <a:gd name="connsiteX2" fmla="*/ 286444 w 286443"/>
                <a:gd name="connsiteY2" fmla="*/ 294069 h 588338"/>
                <a:gd name="connsiteX3" fmla="*/ 0 w 286443"/>
                <a:gd name="connsiteY3" fmla="*/ 0 h 5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43" h="588338">
                  <a:moveTo>
                    <a:pt x="0" y="0"/>
                  </a:moveTo>
                  <a:lnTo>
                    <a:pt x="0" y="588338"/>
                  </a:lnTo>
                  <a:cubicBezTo>
                    <a:pt x="158133" y="587736"/>
                    <a:pt x="286444" y="456058"/>
                    <a:pt x="286444" y="294069"/>
                  </a:cubicBezTo>
                  <a:cubicBezTo>
                    <a:pt x="286444" y="132482"/>
                    <a:pt x="158133" y="6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sp>
          <p:nvSpPr>
            <p:cNvPr id="59" name="Полилиния: фигура 84">
              <a:extLst>
                <a:ext uri="{FF2B5EF4-FFF2-40B4-BE49-F238E27FC236}">
                  <a16:creationId xmlns:a16="http://schemas.microsoft.com/office/drawing/2014/main" id="{62494A0D-4465-1DFF-F9DB-3D991318C25B}"/>
                </a:ext>
              </a:extLst>
            </p:cNvPr>
            <p:cNvSpPr/>
            <p:nvPr/>
          </p:nvSpPr>
          <p:spPr>
            <a:xfrm>
              <a:off x="6426510" y="3254142"/>
              <a:ext cx="590400" cy="588539"/>
            </a:xfrm>
            <a:custGeom>
              <a:avLst/>
              <a:gdLst>
                <a:gd name="connsiteX0" fmla="*/ 287621 w 575241"/>
                <a:gd name="connsiteY0" fmla="*/ 0 h 588539"/>
                <a:gd name="connsiteX1" fmla="*/ 0 w 575241"/>
                <a:gd name="connsiteY1" fmla="*/ 294270 h 588539"/>
                <a:gd name="connsiteX2" fmla="*/ 287621 w 575241"/>
                <a:gd name="connsiteY2" fmla="*/ 588539 h 588539"/>
                <a:gd name="connsiteX3" fmla="*/ 575241 w 575241"/>
                <a:gd name="connsiteY3" fmla="*/ 294270 h 588539"/>
                <a:gd name="connsiteX4" fmla="*/ 287621 w 575241"/>
                <a:gd name="connsiteY4" fmla="*/ 0 h 5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241" h="588539">
                  <a:moveTo>
                    <a:pt x="287621" y="0"/>
                  </a:moveTo>
                  <a:cubicBezTo>
                    <a:pt x="129096" y="0"/>
                    <a:pt x="0" y="131879"/>
                    <a:pt x="0" y="294270"/>
                  </a:cubicBezTo>
                  <a:cubicBezTo>
                    <a:pt x="0" y="456660"/>
                    <a:pt x="128900" y="588539"/>
                    <a:pt x="287621" y="588539"/>
                  </a:cubicBezTo>
                  <a:cubicBezTo>
                    <a:pt x="446146" y="588539"/>
                    <a:pt x="575241" y="456660"/>
                    <a:pt x="575241" y="294270"/>
                  </a:cubicBezTo>
                  <a:cubicBezTo>
                    <a:pt x="575241" y="131879"/>
                    <a:pt x="446146" y="0"/>
                    <a:pt x="287621" y="0"/>
                  </a:cubicBezTo>
                  <a:close/>
                </a:path>
              </a:pathLst>
            </a:custGeom>
            <a:solidFill>
              <a:srgbClr val="FFFFFF"/>
            </a:solidFill>
            <a:ln w="1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54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7">
            <a:extLst>
              <a:ext uri="{FF2B5EF4-FFF2-40B4-BE49-F238E27FC236}">
                <a16:creationId xmlns:a16="http://schemas.microsoft.com/office/drawing/2014/main" id="{C0976746-A3A8-CEC8-1C6F-EC0CFCEDC91E}"/>
              </a:ext>
            </a:extLst>
          </p:cNvPr>
          <p:cNvSpPr/>
          <p:nvPr/>
        </p:nvSpPr>
        <p:spPr>
          <a:xfrm>
            <a:off x="634564" y="1683277"/>
            <a:ext cx="5303098" cy="4698473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47">
            <a:extLst>
              <a:ext uri="{FF2B5EF4-FFF2-40B4-BE49-F238E27FC236}">
                <a16:creationId xmlns:a16="http://schemas.microsoft.com/office/drawing/2014/main" id="{C41F87D3-E35D-B0A1-DDC2-441AB77E5497}"/>
              </a:ext>
            </a:extLst>
          </p:cNvPr>
          <p:cNvSpPr/>
          <p:nvPr/>
        </p:nvSpPr>
        <p:spPr>
          <a:xfrm>
            <a:off x="6287219" y="1683277"/>
            <a:ext cx="5303098" cy="4698473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TextBox 296"/>
          <p:cNvSpPr/>
          <p:nvPr/>
        </p:nvSpPr>
        <p:spPr>
          <a:xfrm>
            <a:off x="1009139" y="2010064"/>
            <a:ext cx="4521001" cy="37457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#include &lt;</a:t>
            </a:r>
            <a:r>
              <a:rPr lang="en-US" sz="220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stdio.h</a:t>
            </a: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// Main </a:t>
            </a:r>
            <a:r>
              <a:rPr lang="en-US" sz="220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func</a:t>
            </a: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int main()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lang="en-US" sz="220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printf</a:t>
            </a: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("Hello\n");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return 0;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372" name="TextBox 297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3" name="TextBox 298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Убран холивар на тему скобочек ;)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76" name="TextBox 299"/>
          <p:cNvSpPr/>
          <p:nvPr/>
        </p:nvSpPr>
        <p:spPr>
          <a:xfrm>
            <a:off x="6717888" y="2010064"/>
            <a:ext cx="3559320" cy="32840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#include &lt;</a:t>
            </a:r>
            <a:r>
              <a:rPr lang="en-US" sz="220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stdio.h</a:t>
            </a: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/* Main </a:t>
            </a:r>
            <a:r>
              <a:rPr lang="en-US" sz="220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func</a:t>
            </a: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*/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int main() </a:t>
            </a: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lang="en-US" sz="220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printf</a:t>
            </a: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("Hello\n");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return 0;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3580"/>
              </a:lnSpc>
              <a:buNone/>
              <a:tabLst>
                <a:tab pos="0" algn="l"/>
              </a:tabLst>
            </a:pPr>
            <a:r>
              <a:rPr lang="en-US" sz="22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z="22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346765B-8779-7C3E-DA1F-9D8805DAAC07}"/>
              </a:ext>
            </a:extLst>
          </p:cNvPr>
          <p:cNvGrpSpPr/>
          <p:nvPr/>
        </p:nvGrpSpPr>
        <p:grpSpPr>
          <a:xfrm>
            <a:off x="4746231" y="3572973"/>
            <a:ext cx="2695320" cy="919080"/>
            <a:chOff x="4182480" y="3325680"/>
            <a:chExt cx="2695320" cy="919080"/>
          </a:xfrm>
        </p:grpSpPr>
        <p:sp>
          <p:nvSpPr>
            <p:cNvPr id="369" name="Овал 2"/>
            <p:cNvSpPr/>
            <p:nvPr/>
          </p:nvSpPr>
          <p:spPr>
            <a:xfrm>
              <a:off x="5070600" y="3325680"/>
              <a:ext cx="919080" cy="919080"/>
            </a:xfrm>
            <a:prstGeom prst="ellipse">
              <a:avLst/>
            </a:prstGeom>
            <a:solidFill>
              <a:srgbClr val="1E22AA"/>
            </a:solidFill>
            <a:ln w="12600">
              <a:noFill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77" name="TextBox 300"/>
            <p:cNvSpPr/>
            <p:nvPr/>
          </p:nvSpPr>
          <p:spPr>
            <a:xfrm>
              <a:off x="4182480" y="3520309"/>
              <a:ext cx="2695320" cy="52003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85000"/>
                </a:lnSpc>
                <a:buNone/>
                <a:tabLst>
                  <a:tab pos="0" algn="l"/>
                </a:tabLst>
              </a:pPr>
              <a:r>
                <a:rPr lang="ru-RU" sz="3200" b="0" strike="noStrike" spc="-1" dirty="0" err="1">
                  <a:solidFill>
                    <a:srgbClr val="FFFFFF"/>
                  </a:solidFill>
                  <a:latin typeface="+mj-lt"/>
                  <a:ea typeface="DejaVu Sans"/>
                </a:rPr>
                <a:t>vs</a:t>
              </a:r>
              <a:endParaRPr lang="ru-RU" sz="3200" b="0" strike="noStrike" spc="-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icture 2"/>
          <p:cNvSpPr/>
          <p:nvPr/>
        </p:nvSpPr>
        <p:spPr>
          <a:xfrm>
            <a:off x="2376360" y="2472840"/>
            <a:ext cx="2941560" cy="29379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TextBox 301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80" name="TextBox 302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 dirty="0" err="1">
                <a:solidFill>
                  <a:srgbClr val="1E22AA"/>
                </a:solidFill>
                <a:latin typeface="Futura PT Book"/>
                <a:ea typeface="DejaVu Sans"/>
              </a:rPr>
              <a:t>gofmt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81" name="Прямоугольник 1"/>
          <p:cNvSpPr/>
          <p:nvPr/>
        </p:nvSpPr>
        <p:spPr>
          <a:xfrm>
            <a:off x="5963040" y="2704140"/>
            <a:ext cx="4211738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" sz="2400" b="0" strike="noStrike" spc="-1" dirty="0" err="1">
                <a:solidFill>
                  <a:srgbClr val="000000"/>
                </a:solidFill>
                <a:latin typeface="Futura PT Medium"/>
                <a:ea typeface="Noto Sans CJK SC"/>
              </a:rPr>
              <a:t>Gofmt's</a:t>
            </a:r>
            <a:r>
              <a:rPr lang="en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 style is no one's favorite, yet </a:t>
            </a:r>
            <a:r>
              <a:rPr lang="en" sz="2400" b="0" strike="noStrike" spc="-1" dirty="0" err="1">
                <a:solidFill>
                  <a:srgbClr val="000000"/>
                </a:solidFill>
                <a:latin typeface="Futura PT Medium"/>
                <a:ea typeface="Noto Sans CJK SC"/>
              </a:rPr>
              <a:t>gofmt</a:t>
            </a:r>
            <a:r>
              <a:rPr lang="en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 is everyone's favorite</a:t>
            </a:r>
            <a:br>
              <a:rPr sz="1800" dirty="0"/>
            </a:br>
            <a:r>
              <a:rPr lang="ru-RU" sz="1800" b="0" strike="noStrike" spc="-1" dirty="0" err="1">
                <a:solidFill>
                  <a:srgbClr val="000000"/>
                </a:solidFill>
                <a:latin typeface="Futura PT Light"/>
                <a:ea typeface="Noto Sans CJK SC"/>
              </a:rPr>
              <a:t>Ro</a:t>
            </a:r>
            <a:r>
              <a:rPr lang="en-US" sz="1800" b="0" strike="noStrike" spc="-1" dirty="0">
                <a:solidFill>
                  <a:srgbClr val="000000"/>
                </a:solidFill>
                <a:latin typeface="Futura PT Light"/>
                <a:ea typeface="Noto Sans CJK SC"/>
              </a:rPr>
              <a:t>b Pike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82" name="Прямоугольник 2"/>
          <p:cNvSpPr/>
          <p:nvPr/>
        </p:nvSpPr>
        <p:spPr>
          <a:xfrm>
            <a:off x="5963040" y="4012920"/>
            <a:ext cx="4853400" cy="80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" sz="2400" b="0" strike="noStrike" spc="-1" dirty="0" err="1">
                <a:solidFill>
                  <a:schemeClr val="tx2"/>
                </a:solidFill>
                <a:latin typeface="Futura PT Medium"/>
                <a:ea typeface="Noto Sans CJK SC"/>
              </a:rPr>
              <a:t>Gofmt</a:t>
            </a:r>
            <a:r>
              <a:rPr lang="en" sz="2400" b="0" strike="noStrike" spc="-1" dirty="0">
                <a:solidFill>
                  <a:schemeClr val="tx2"/>
                </a:solidFill>
                <a:latin typeface="Futura PT Medium"/>
                <a:ea typeface="Noto Sans CJK SC"/>
              </a:rPr>
              <a:t> </a:t>
            </a:r>
            <a:r>
              <a:rPr lang="ru-RU" sz="2400" b="0" strike="noStrike" spc="-1" dirty="0">
                <a:solidFill>
                  <a:schemeClr val="tx2"/>
                </a:solidFill>
                <a:latin typeface="Futura PT Medium"/>
                <a:ea typeface="Noto Sans CJK SC"/>
              </a:rPr>
              <a:t>должен не кому-то нравиться, </a:t>
            </a:r>
            <a:r>
              <a:rPr lang="en" sz="2400" b="0" strike="noStrike" spc="-1" dirty="0" err="1">
                <a:solidFill>
                  <a:schemeClr val="tx2"/>
                </a:solidFill>
                <a:latin typeface="Futura PT Medium"/>
                <a:ea typeface="Noto Sans CJK SC"/>
              </a:rPr>
              <a:t>gofmt</a:t>
            </a:r>
            <a:r>
              <a:rPr lang="en" sz="2400" b="0" strike="noStrike" spc="-1" dirty="0">
                <a:solidFill>
                  <a:schemeClr val="tx2"/>
                </a:solidFill>
                <a:latin typeface="Futura PT Medium"/>
                <a:ea typeface="Noto Sans CJK SC"/>
              </a:rPr>
              <a:t> </a:t>
            </a:r>
            <a:r>
              <a:rPr lang="ru-RU" sz="2400" b="0" strike="noStrike" spc="-1" dirty="0">
                <a:solidFill>
                  <a:schemeClr val="tx2"/>
                </a:solidFill>
                <a:latin typeface="Futura PT Medium"/>
                <a:ea typeface="Noto Sans CJK SC"/>
              </a:rPr>
              <a:t>обязан нравиться всем</a:t>
            </a:r>
            <a:br>
              <a:rPr sz="1800" dirty="0">
                <a:solidFill>
                  <a:schemeClr val="tx2"/>
                </a:solidFill>
              </a:rPr>
            </a:br>
            <a:r>
              <a:rPr lang="ru-RU" sz="1800" b="0" strike="noStrike" spc="-1" dirty="0">
                <a:solidFill>
                  <a:schemeClr val="tx2"/>
                </a:solidFill>
                <a:latin typeface="Futura PT Light"/>
                <a:ea typeface="Noto Sans CJK SC"/>
              </a:rPr>
              <a:t>Роб </a:t>
            </a:r>
            <a:r>
              <a:rPr lang="ru-RU" sz="1800" b="0" strike="noStrike" spc="-1" dirty="0" err="1">
                <a:solidFill>
                  <a:schemeClr val="tx2"/>
                </a:solidFill>
                <a:latin typeface="Futura PT Light"/>
                <a:ea typeface="Noto Sans CJK SC"/>
              </a:rPr>
              <a:t>Пайк</a:t>
            </a:r>
            <a:endParaRPr lang="ru-RU" sz="1800" b="0" strike="noStrike" spc="-1" dirty="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383" name="Группа 3"/>
          <p:cNvGrpSpPr/>
          <p:nvPr/>
        </p:nvGrpSpPr>
        <p:grpSpPr>
          <a:xfrm>
            <a:off x="708840" y="4273200"/>
            <a:ext cx="1209240" cy="1086120"/>
            <a:chOff x="708840" y="4273200"/>
            <a:chExt cx="1209240" cy="1086120"/>
          </a:xfrm>
        </p:grpSpPr>
        <p:sp>
          <p:nvSpPr>
            <p:cNvPr id="384" name="Прямоугольник 4"/>
            <p:cNvSpPr/>
            <p:nvPr/>
          </p:nvSpPr>
          <p:spPr>
            <a:xfrm>
              <a:off x="708840" y="4816800"/>
              <a:ext cx="54252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Прямоугольник 5"/>
            <p:cNvSpPr/>
            <p:nvPr/>
          </p:nvSpPr>
          <p:spPr>
            <a:xfrm>
              <a:off x="1375560" y="4816800"/>
              <a:ext cx="54252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Прямоугольник 6"/>
            <p:cNvSpPr/>
            <p:nvPr/>
          </p:nvSpPr>
          <p:spPr>
            <a:xfrm>
              <a:off x="708840" y="4273200"/>
              <a:ext cx="11808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Прямоугольник 7"/>
            <p:cNvSpPr/>
            <p:nvPr/>
          </p:nvSpPr>
          <p:spPr>
            <a:xfrm>
              <a:off x="1375560" y="4273200"/>
              <a:ext cx="11808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Прямоугольник 11"/>
          <p:cNvSpPr/>
          <p:nvPr/>
        </p:nvSpPr>
        <p:spPr>
          <a:xfrm>
            <a:off x="5963040" y="4258990"/>
            <a:ext cx="6300720" cy="8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spc="-1" dirty="0">
                <a:solidFill>
                  <a:srgbClr val="000000"/>
                </a:solidFill>
                <a:latin typeface="Futura PT Medium"/>
                <a:ea typeface="Noto Sans CJK SC"/>
              </a:rPr>
              <a:t>-</a:t>
            </a:r>
            <a:r>
              <a:rPr lang="en-US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Я хочу передвинуть скобки...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spc="-1" dirty="0">
                <a:solidFill>
                  <a:srgbClr val="000000"/>
                </a:solidFill>
                <a:latin typeface="Futura PT Medium"/>
                <a:ea typeface="Noto Sans CJK SC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 Давай поговорим об этом в другой раз</a:t>
            </a:r>
            <a:br>
              <a:rPr sz="1800" dirty="0"/>
            </a:br>
            <a:r>
              <a:rPr lang="ru-RU" sz="1800" b="0" strike="noStrike" spc="-1" dirty="0">
                <a:solidFill>
                  <a:srgbClr val="000000"/>
                </a:solidFill>
                <a:latin typeface="Futura PT Light"/>
                <a:ea typeface="Noto Sans CJK SC"/>
              </a:rPr>
              <a:t>     Роб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Futura PT Light"/>
                <a:ea typeface="Noto Sans CJK SC"/>
              </a:rPr>
              <a:t>Пайк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icture 2"/>
          <p:cNvSpPr/>
          <p:nvPr/>
        </p:nvSpPr>
        <p:spPr>
          <a:xfrm>
            <a:off x="2376360" y="2472840"/>
            <a:ext cx="2941560" cy="29379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TextBox 301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1" name="TextBox 302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gofmt</a:t>
            </a:r>
            <a:endParaRPr lang="ru-RU" sz="3200" b="0" strike="noStrike" spc="-1">
              <a:latin typeface="Arial"/>
            </a:endParaRPr>
          </a:p>
        </p:txBody>
      </p:sp>
      <p:grpSp>
        <p:nvGrpSpPr>
          <p:cNvPr id="392" name="Группа 3"/>
          <p:cNvGrpSpPr/>
          <p:nvPr/>
        </p:nvGrpSpPr>
        <p:grpSpPr>
          <a:xfrm>
            <a:off x="708840" y="4273200"/>
            <a:ext cx="1209240" cy="1086120"/>
            <a:chOff x="708840" y="4273200"/>
            <a:chExt cx="1209240" cy="1086120"/>
          </a:xfrm>
        </p:grpSpPr>
        <p:sp>
          <p:nvSpPr>
            <p:cNvPr id="393" name="Прямоугольник 4"/>
            <p:cNvSpPr/>
            <p:nvPr/>
          </p:nvSpPr>
          <p:spPr>
            <a:xfrm>
              <a:off x="708840" y="4816800"/>
              <a:ext cx="54252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Прямоугольник 5"/>
            <p:cNvSpPr/>
            <p:nvPr/>
          </p:nvSpPr>
          <p:spPr>
            <a:xfrm>
              <a:off x="1375560" y="4816800"/>
              <a:ext cx="54252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Прямоугольник 6"/>
            <p:cNvSpPr/>
            <p:nvPr/>
          </p:nvSpPr>
          <p:spPr>
            <a:xfrm>
              <a:off x="708840" y="4273200"/>
              <a:ext cx="11808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Прямоугольник 7"/>
            <p:cNvSpPr/>
            <p:nvPr/>
          </p:nvSpPr>
          <p:spPr>
            <a:xfrm>
              <a:off x="1375560" y="4273200"/>
              <a:ext cx="118080" cy="54252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7" name="Прямоугольник 9"/>
          <p:cNvSpPr/>
          <p:nvPr/>
        </p:nvSpPr>
        <p:spPr>
          <a:xfrm>
            <a:off x="5963040" y="2827440"/>
            <a:ext cx="6300720" cy="8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spc="-1" dirty="0">
                <a:solidFill>
                  <a:srgbClr val="000000"/>
                </a:solidFill>
                <a:latin typeface="Futura PT Medium"/>
                <a:ea typeface="Noto Sans CJK SC"/>
              </a:rPr>
              <a:t>-</a:t>
            </a:r>
            <a:r>
              <a:rPr lang="en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 I want to move a braces...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spc="-1" dirty="0">
                <a:solidFill>
                  <a:srgbClr val="000000"/>
                </a:solidFill>
                <a:latin typeface="Futura PT Medium"/>
                <a:ea typeface="Noto Sans CJK SC"/>
              </a:rPr>
              <a:t>-</a:t>
            </a:r>
            <a:r>
              <a:rPr lang="en" sz="2400" b="0" strike="noStrike" spc="-1" dirty="0">
                <a:solidFill>
                  <a:srgbClr val="000000"/>
                </a:solidFill>
                <a:latin typeface="Futura PT Medium"/>
                <a:ea typeface="Noto Sans CJK SC"/>
              </a:rPr>
              <a:t> Who care? Shut up!</a:t>
            </a:r>
            <a:br>
              <a:rPr sz="1800" dirty="0"/>
            </a:br>
            <a:r>
              <a:rPr lang="ru-RU" sz="1800" b="0" strike="noStrike" spc="-1" dirty="0">
                <a:solidFill>
                  <a:srgbClr val="000000"/>
                </a:solidFill>
                <a:latin typeface="Futura PT Light"/>
                <a:ea typeface="Noto Sans CJK SC"/>
              </a:rPr>
              <a:t>     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Futura PT Light"/>
                <a:ea typeface="Noto Sans CJK SC"/>
              </a:rPr>
              <a:t>Ro</a:t>
            </a:r>
            <a:r>
              <a:rPr lang="en-US" sz="1800" b="0" strike="noStrike" spc="-1" dirty="0">
                <a:solidFill>
                  <a:srgbClr val="000000"/>
                </a:solidFill>
                <a:latin typeface="Futura PT Light"/>
                <a:ea typeface="Noto Sans CJK SC"/>
              </a:rPr>
              <a:t>b Pike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Прямая соединительная линия 33"/>
          <p:cNvSpPr/>
          <p:nvPr/>
        </p:nvSpPr>
        <p:spPr>
          <a:xfrm flipV="1">
            <a:off x="-195480" y="3039600"/>
            <a:ext cx="3217649" cy="8614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TextBox 252"/>
          <p:cNvSpPr/>
          <p:nvPr/>
        </p:nvSpPr>
        <p:spPr>
          <a:xfrm>
            <a:off x="1787075" y="2671722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trike="noStrike" spc="-1" dirty="0">
                <a:solidFill>
                  <a:srgbClr val="FFFFFF"/>
                </a:solidFill>
                <a:latin typeface="Futura PT Demi" panose="020B0502020204020303" pitchFamily="34" charset="0"/>
                <a:ea typeface="DejaVu Sans"/>
              </a:rPr>
              <a:t>НЕЙМИНГ</a:t>
            </a:r>
            <a:endParaRPr lang="ru-RU" strike="noStrike" spc="-1" dirty="0">
              <a:latin typeface="Futura PT Demi" panose="020B0502020204020303" pitchFamily="34" charset="0"/>
            </a:endParaRPr>
          </a:p>
        </p:txBody>
      </p:sp>
      <p:sp>
        <p:nvSpPr>
          <p:cNvPr id="400" name="TextBox 252"/>
          <p:cNvSpPr/>
          <p:nvPr/>
        </p:nvSpPr>
        <p:spPr>
          <a:xfrm>
            <a:off x="1820325" y="208296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СИНТАКСИС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01" name="TextBox 252"/>
          <p:cNvSpPr/>
          <p:nvPr/>
        </p:nvSpPr>
        <p:spPr>
          <a:xfrm>
            <a:off x="1820325" y="3311964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ДОКУМЕНТАЦИЯ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02" name="TextBox 252"/>
          <p:cNvSpPr/>
          <p:nvPr/>
        </p:nvSpPr>
        <p:spPr>
          <a:xfrm>
            <a:off x="1820325" y="3867804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ТЕСТИРОВАНИЕ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03" name="TextBox 252"/>
          <p:cNvSpPr/>
          <p:nvPr/>
        </p:nvSpPr>
        <p:spPr>
          <a:xfrm>
            <a:off x="1820325" y="4423284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АРХИТЕКТУРА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7">
            <a:extLst>
              <a:ext uri="{FF2B5EF4-FFF2-40B4-BE49-F238E27FC236}">
                <a16:creationId xmlns:a16="http://schemas.microsoft.com/office/drawing/2014/main" id="{D3492CE1-9E40-EB41-8665-702B9BA3D1FB}"/>
              </a:ext>
            </a:extLst>
          </p:cNvPr>
          <p:cNvSpPr/>
          <p:nvPr/>
        </p:nvSpPr>
        <p:spPr>
          <a:xfrm>
            <a:off x="634564" y="2384426"/>
            <a:ext cx="3766955" cy="3997324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79DDA7-6CB8-4F2E-AE9C-FDEE3AC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 dirty="0" err="1">
                <a:solidFill>
                  <a:srgbClr val="1E22AA"/>
                </a:solidFill>
                <a:latin typeface="Futura PT Book"/>
                <a:ea typeface="DejaVu Sans"/>
              </a:rPr>
              <a:t>Нейминг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A7438-5B73-44FE-A60E-B482898A1F2A}"/>
              </a:ext>
            </a:extLst>
          </p:cNvPr>
          <p:cNvSpPr txBox="1"/>
          <p:nvPr/>
        </p:nvSpPr>
        <p:spPr>
          <a:xfrm>
            <a:off x="537070" y="396484"/>
            <a:ext cx="4227017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144D3-9857-E597-AD22-685BAC891430}"/>
              </a:ext>
            </a:extLst>
          </p:cNvPr>
          <p:cNvSpPr txBox="1"/>
          <p:nvPr/>
        </p:nvSpPr>
        <p:spPr>
          <a:xfrm>
            <a:off x="535384" y="1336963"/>
            <a:ext cx="850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Наименование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переменной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состоит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из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двух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слов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: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названия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br>
              <a:rPr lang="ru-RU" sz="2400" b="0" strike="noStrike" spc="-1" dirty="0">
                <a:solidFill>
                  <a:srgbClr val="000000"/>
                </a:solidFill>
                <a:ea typeface="DejaVu Sans"/>
              </a:rPr>
            </a:b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пакета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и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самого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ea typeface="DejaVu Sans"/>
              </a:rPr>
              <a:t>имени</a:t>
            </a:r>
            <a:endParaRPr lang="ru-RU" sz="2400" b="0" strike="noStrike" spc="-1" dirty="0"/>
          </a:p>
        </p:txBody>
      </p:sp>
      <p:sp>
        <p:nvSpPr>
          <p:cNvPr id="5" name="Прямоугольник 47">
            <a:extLst>
              <a:ext uri="{FF2B5EF4-FFF2-40B4-BE49-F238E27FC236}">
                <a16:creationId xmlns:a16="http://schemas.microsoft.com/office/drawing/2014/main" id="{70E1FBAE-9F42-16FB-489F-7582E5394BDC}"/>
              </a:ext>
            </a:extLst>
          </p:cNvPr>
          <p:cNvSpPr/>
          <p:nvPr/>
        </p:nvSpPr>
        <p:spPr>
          <a:xfrm>
            <a:off x="4589914" y="2372550"/>
            <a:ext cx="7000404" cy="3997323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FF464A4A-9305-2221-6335-D1E05975DDD7}"/>
              </a:ext>
            </a:extLst>
          </p:cNvPr>
          <p:cNvSpPr/>
          <p:nvPr/>
        </p:nvSpPr>
        <p:spPr>
          <a:xfrm>
            <a:off x="4764620" y="2900354"/>
            <a:ext cx="9317453" cy="31412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//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CreateNS</a:t>
            </a: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создаёт</a:t>
            </a:r>
            <a:r>
              <a:rPr lang="en-US" sz="2000" b="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новое</a:t>
            </a:r>
            <a:r>
              <a:rPr lang="en-US" sz="2000" b="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пространство</a:t>
            </a:r>
            <a:r>
              <a:rPr lang="en-US" sz="2000" b="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имён</a:t>
            </a:r>
            <a:r>
              <a:rPr lang="en-US" sz="2000" b="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endParaRPr lang="ru-RU" sz="2000" b="0" strike="noStrike" spc="-1" dirty="0"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func</a:t>
            </a: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CreateNS</a:t>
            </a: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(name string) (*</a:t>
            </a:r>
            <a:r>
              <a:rPr lang="en-US" sz="16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demo.Namespace</a:t>
            </a: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, error) {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ns, err := </a:t>
            </a:r>
            <a:r>
              <a:rPr lang="en-US" sz="16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namespace.New</a:t>
            </a: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(name)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if err != nil {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  return nil, err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}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return ns, nil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22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4" name="TextBox 310">
            <a:extLst>
              <a:ext uri="{FF2B5EF4-FFF2-40B4-BE49-F238E27FC236}">
                <a16:creationId xmlns:a16="http://schemas.microsoft.com/office/drawing/2014/main" id="{311DDDF1-DE52-E01A-E116-D103DB9C51F9}"/>
              </a:ext>
            </a:extLst>
          </p:cNvPr>
          <p:cNvSpPr/>
          <p:nvPr/>
        </p:nvSpPr>
        <p:spPr>
          <a:xfrm>
            <a:off x="1268373" y="2931923"/>
            <a:ext cx="4236188" cy="3173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   namespace/</a:t>
            </a: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      </a:t>
            </a:r>
            <a:r>
              <a:rPr lang="en-US" b="0" strike="noStrike" spc="-1" dirty="0" err="1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namespace.go</a:t>
            </a: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   </a:t>
            </a:r>
            <a:r>
              <a:rPr lang="en-US" b="0" strike="noStrike" spc="-1" dirty="0" err="1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stor</a:t>
            </a: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</a:t>
            </a: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      </a:t>
            </a:r>
            <a:r>
              <a:rPr lang="en-US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storage.go</a:t>
            </a:r>
            <a:endParaRPr lang="ru-RU" b="0" strike="noStrike" spc="-1" dirty="0">
              <a:highlight>
                <a:srgbClr val="1E22AA"/>
              </a:highlight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44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   </a:t>
            </a:r>
            <a:r>
              <a:rPr lang="en-US" b="0" strike="noStrike" spc="-1" dirty="0" err="1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go.mod</a:t>
            </a:r>
            <a:r>
              <a:rPr lang="en-US" b="0" strike="noStrike" spc="-1" dirty="0">
                <a:solidFill>
                  <a:srgbClr val="80808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</a:t>
            </a: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ts val="2640"/>
              </a:lnSpc>
              <a:buNone/>
              <a:tabLst>
                <a:tab pos="0" algn="l"/>
              </a:tabLst>
            </a:pPr>
            <a:endParaRPr lang="ru-RU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8" name="Прямая соединительная линия 848">
            <a:extLst>
              <a:ext uri="{FF2B5EF4-FFF2-40B4-BE49-F238E27FC236}">
                <a16:creationId xmlns:a16="http://schemas.microsoft.com/office/drawing/2014/main" id="{03181527-F038-B9A2-1CFB-C176404AE465}"/>
              </a:ext>
            </a:extLst>
          </p:cNvPr>
          <p:cNvSpPr/>
          <p:nvPr/>
        </p:nvSpPr>
        <p:spPr>
          <a:xfrm flipV="1">
            <a:off x="634564" y="2384426"/>
            <a:ext cx="14160" cy="3997324"/>
          </a:xfrm>
          <a:prstGeom prst="line">
            <a:avLst/>
          </a:prstGeom>
          <a:ln w="12700">
            <a:solidFill>
              <a:srgbClr val="B2C4D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6776865-44B1-4CCF-DFD3-425A8CCB9CEE}"/>
              </a:ext>
            </a:extLst>
          </p:cNvPr>
          <p:cNvGrpSpPr/>
          <p:nvPr/>
        </p:nvGrpSpPr>
        <p:grpSpPr>
          <a:xfrm>
            <a:off x="634564" y="2936563"/>
            <a:ext cx="1389623" cy="2798093"/>
            <a:chOff x="1092200" y="2852398"/>
            <a:chExt cx="1631538" cy="3285205"/>
          </a:xfrm>
        </p:grpSpPr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CFAF3D73-A272-7919-AEE5-9A36F9C06A84}"/>
                </a:ext>
              </a:extLst>
            </p:cNvPr>
            <p:cNvSpPr/>
            <p:nvPr/>
          </p:nvSpPr>
          <p:spPr>
            <a:xfrm>
              <a:off x="1513491" y="2852398"/>
              <a:ext cx="547625" cy="412074"/>
            </a:xfrm>
            <a:custGeom>
              <a:avLst/>
              <a:gdLst>
                <a:gd name="connsiteX0" fmla="*/ 0 w 547625"/>
                <a:gd name="connsiteY0" fmla="*/ 0 h 412074"/>
                <a:gd name="connsiteX1" fmla="*/ 343576 w 547625"/>
                <a:gd name="connsiteY1" fmla="*/ 0 h 412074"/>
                <a:gd name="connsiteX2" fmla="*/ 376289 w 547625"/>
                <a:gd name="connsiteY2" fmla="*/ 32713 h 412074"/>
                <a:gd name="connsiteX3" fmla="*/ 376289 w 547625"/>
                <a:gd name="connsiteY3" fmla="*/ 92174 h 412074"/>
                <a:gd name="connsiteX4" fmla="*/ 547625 w 547625"/>
                <a:gd name="connsiteY4" fmla="*/ 92174 h 412074"/>
                <a:gd name="connsiteX5" fmla="*/ 547625 w 547625"/>
                <a:gd name="connsiteY5" fmla="*/ 412074 h 412074"/>
                <a:gd name="connsiteX6" fmla="*/ 2169 w 547625"/>
                <a:gd name="connsiteY6" fmla="*/ 412074 h 412074"/>
                <a:gd name="connsiteX7" fmla="*/ 2169 w 547625"/>
                <a:gd name="connsiteY7" fmla="*/ 196277 h 412074"/>
                <a:gd name="connsiteX8" fmla="*/ 0 w 547625"/>
                <a:gd name="connsiteY8" fmla="*/ 196277 h 41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625" h="412074">
                  <a:moveTo>
                    <a:pt x="0" y="0"/>
                  </a:moveTo>
                  <a:lnTo>
                    <a:pt x="343576" y="0"/>
                  </a:lnTo>
                  <a:lnTo>
                    <a:pt x="376289" y="32713"/>
                  </a:lnTo>
                  <a:lnTo>
                    <a:pt x="376289" y="92174"/>
                  </a:lnTo>
                  <a:lnTo>
                    <a:pt x="547625" y="92174"/>
                  </a:lnTo>
                  <a:lnTo>
                    <a:pt x="547625" y="412074"/>
                  </a:lnTo>
                  <a:lnTo>
                    <a:pt x="2169" y="412074"/>
                  </a:lnTo>
                  <a:lnTo>
                    <a:pt x="2169" y="196277"/>
                  </a:lnTo>
                  <a:lnTo>
                    <a:pt x="0" y="196277"/>
                  </a:lnTo>
                  <a:close/>
                </a:path>
              </a:pathLst>
            </a:custGeom>
            <a:noFill/>
            <a:ln w="12600">
              <a:solidFill>
                <a:srgbClr val="B2C4D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8926E76-EECF-6541-F3B1-1EE19FBE54E4}"/>
                </a:ext>
              </a:extLst>
            </p:cNvPr>
            <p:cNvSpPr/>
            <p:nvPr/>
          </p:nvSpPr>
          <p:spPr>
            <a:xfrm>
              <a:off x="2178282" y="3512191"/>
              <a:ext cx="545456" cy="411532"/>
            </a:xfrm>
            <a:custGeom>
              <a:avLst/>
              <a:gdLst>
                <a:gd name="connsiteX0" fmla="*/ 0 w 545456"/>
                <a:gd name="connsiteY0" fmla="*/ 0 h 411532"/>
                <a:gd name="connsiteX1" fmla="*/ 343576 w 545456"/>
                <a:gd name="connsiteY1" fmla="*/ 0 h 411532"/>
                <a:gd name="connsiteX2" fmla="*/ 376289 w 545456"/>
                <a:gd name="connsiteY2" fmla="*/ 32713 h 411532"/>
                <a:gd name="connsiteX3" fmla="*/ 376289 w 545456"/>
                <a:gd name="connsiteY3" fmla="*/ 91632 h 411532"/>
                <a:gd name="connsiteX4" fmla="*/ 545456 w 545456"/>
                <a:gd name="connsiteY4" fmla="*/ 91632 h 411532"/>
                <a:gd name="connsiteX5" fmla="*/ 545456 w 545456"/>
                <a:gd name="connsiteY5" fmla="*/ 411532 h 411532"/>
                <a:gd name="connsiteX6" fmla="*/ 0 w 545456"/>
                <a:gd name="connsiteY6" fmla="*/ 411532 h 411532"/>
                <a:gd name="connsiteX7" fmla="*/ 0 w 545456"/>
                <a:gd name="connsiteY7" fmla="*/ 196277 h 411532"/>
                <a:gd name="connsiteX8" fmla="*/ 0 w 545456"/>
                <a:gd name="connsiteY8" fmla="*/ 91632 h 4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456" h="411532">
                  <a:moveTo>
                    <a:pt x="0" y="0"/>
                  </a:moveTo>
                  <a:lnTo>
                    <a:pt x="343576" y="0"/>
                  </a:lnTo>
                  <a:lnTo>
                    <a:pt x="376289" y="32713"/>
                  </a:lnTo>
                  <a:lnTo>
                    <a:pt x="376289" y="91632"/>
                  </a:lnTo>
                  <a:lnTo>
                    <a:pt x="545456" y="91632"/>
                  </a:lnTo>
                  <a:lnTo>
                    <a:pt x="545456" y="411532"/>
                  </a:lnTo>
                  <a:lnTo>
                    <a:pt x="0" y="411532"/>
                  </a:lnTo>
                  <a:lnTo>
                    <a:pt x="0" y="196277"/>
                  </a:lnTo>
                  <a:lnTo>
                    <a:pt x="0" y="91632"/>
                  </a:lnTo>
                  <a:close/>
                </a:path>
              </a:pathLst>
            </a:custGeom>
            <a:noFill/>
            <a:ln w="12600">
              <a:solidFill>
                <a:srgbClr val="B2C4D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37F53EC2-4D43-9E23-3C84-4DAC15DF554C}"/>
                </a:ext>
              </a:extLst>
            </p:cNvPr>
            <p:cNvSpPr/>
            <p:nvPr/>
          </p:nvSpPr>
          <p:spPr>
            <a:xfrm>
              <a:off x="1615156" y="4228915"/>
              <a:ext cx="545456" cy="416150"/>
            </a:xfrm>
            <a:custGeom>
              <a:avLst/>
              <a:gdLst>
                <a:gd name="connsiteX0" fmla="*/ 0 w 545456"/>
                <a:gd name="connsiteY0" fmla="*/ 0 h 416150"/>
                <a:gd name="connsiteX1" fmla="*/ 343575 w 545456"/>
                <a:gd name="connsiteY1" fmla="*/ 0 h 416150"/>
                <a:gd name="connsiteX2" fmla="*/ 376289 w 545456"/>
                <a:gd name="connsiteY2" fmla="*/ 32714 h 416150"/>
                <a:gd name="connsiteX3" fmla="*/ 376289 w 545456"/>
                <a:gd name="connsiteY3" fmla="*/ 96250 h 416150"/>
                <a:gd name="connsiteX4" fmla="*/ 545456 w 545456"/>
                <a:gd name="connsiteY4" fmla="*/ 96250 h 416150"/>
                <a:gd name="connsiteX5" fmla="*/ 545456 w 545456"/>
                <a:gd name="connsiteY5" fmla="*/ 416150 h 416150"/>
                <a:gd name="connsiteX6" fmla="*/ 0 w 545456"/>
                <a:gd name="connsiteY6" fmla="*/ 416150 h 416150"/>
                <a:gd name="connsiteX7" fmla="*/ 0 w 545456"/>
                <a:gd name="connsiteY7" fmla="*/ 196278 h 416150"/>
                <a:gd name="connsiteX8" fmla="*/ 0 w 545456"/>
                <a:gd name="connsiteY8" fmla="*/ 96250 h 4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456" h="416150">
                  <a:moveTo>
                    <a:pt x="0" y="0"/>
                  </a:moveTo>
                  <a:lnTo>
                    <a:pt x="343575" y="0"/>
                  </a:lnTo>
                  <a:lnTo>
                    <a:pt x="376289" y="32714"/>
                  </a:lnTo>
                  <a:lnTo>
                    <a:pt x="376289" y="96250"/>
                  </a:lnTo>
                  <a:lnTo>
                    <a:pt x="545456" y="96250"/>
                  </a:lnTo>
                  <a:lnTo>
                    <a:pt x="545456" y="416150"/>
                  </a:lnTo>
                  <a:lnTo>
                    <a:pt x="0" y="416150"/>
                  </a:lnTo>
                  <a:lnTo>
                    <a:pt x="0" y="196278"/>
                  </a:lnTo>
                  <a:lnTo>
                    <a:pt x="0" y="96250"/>
                  </a:lnTo>
                  <a:close/>
                </a:path>
              </a:pathLst>
            </a:custGeom>
            <a:noFill/>
            <a:ln w="12600">
              <a:solidFill>
                <a:srgbClr val="B2C4D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32EF0B5C-FAAB-AEE7-53BB-1CD865C7FB20}"/>
                </a:ext>
              </a:extLst>
            </p:cNvPr>
            <p:cNvSpPr/>
            <p:nvPr/>
          </p:nvSpPr>
          <p:spPr>
            <a:xfrm>
              <a:off x="1615155" y="5726070"/>
              <a:ext cx="545456" cy="411533"/>
            </a:xfrm>
            <a:custGeom>
              <a:avLst/>
              <a:gdLst>
                <a:gd name="connsiteX0" fmla="*/ 673 w 545456"/>
                <a:gd name="connsiteY0" fmla="*/ 0 h 411533"/>
                <a:gd name="connsiteX1" fmla="*/ 344249 w 545456"/>
                <a:gd name="connsiteY1" fmla="*/ 0 h 411533"/>
                <a:gd name="connsiteX2" fmla="*/ 376962 w 545456"/>
                <a:gd name="connsiteY2" fmla="*/ 32713 h 411533"/>
                <a:gd name="connsiteX3" fmla="*/ 376962 w 545456"/>
                <a:gd name="connsiteY3" fmla="*/ 91634 h 411533"/>
                <a:gd name="connsiteX4" fmla="*/ 545456 w 545456"/>
                <a:gd name="connsiteY4" fmla="*/ 91634 h 411533"/>
                <a:gd name="connsiteX5" fmla="*/ 545456 w 545456"/>
                <a:gd name="connsiteY5" fmla="*/ 411533 h 411533"/>
                <a:gd name="connsiteX6" fmla="*/ 0 w 545456"/>
                <a:gd name="connsiteY6" fmla="*/ 411533 h 411533"/>
                <a:gd name="connsiteX7" fmla="*/ 0 w 545456"/>
                <a:gd name="connsiteY7" fmla="*/ 91634 h 411533"/>
                <a:gd name="connsiteX8" fmla="*/ 673 w 545456"/>
                <a:gd name="connsiteY8" fmla="*/ 91634 h 41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456" h="411533">
                  <a:moveTo>
                    <a:pt x="673" y="0"/>
                  </a:moveTo>
                  <a:lnTo>
                    <a:pt x="344249" y="0"/>
                  </a:lnTo>
                  <a:lnTo>
                    <a:pt x="376962" y="32713"/>
                  </a:lnTo>
                  <a:lnTo>
                    <a:pt x="376962" y="91634"/>
                  </a:lnTo>
                  <a:lnTo>
                    <a:pt x="545456" y="91634"/>
                  </a:lnTo>
                  <a:lnTo>
                    <a:pt x="545456" y="411533"/>
                  </a:lnTo>
                  <a:lnTo>
                    <a:pt x="0" y="411533"/>
                  </a:lnTo>
                  <a:lnTo>
                    <a:pt x="0" y="91634"/>
                  </a:lnTo>
                  <a:lnTo>
                    <a:pt x="673" y="91634"/>
                  </a:lnTo>
                  <a:close/>
                </a:path>
              </a:pathLst>
            </a:custGeom>
            <a:noFill/>
            <a:ln w="12600">
              <a:solidFill>
                <a:srgbClr val="B2C4D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A9DAAC99-1069-1C9A-D2E6-8C171A4A7707}"/>
                </a:ext>
              </a:extLst>
            </p:cNvPr>
            <p:cNvSpPr/>
            <p:nvPr/>
          </p:nvSpPr>
          <p:spPr>
            <a:xfrm>
              <a:off x="2160612" y="4946699"/>
              <a:ext cx="545456" cy="412072"/>
            </a:xfrm>
            <a:custGeom>
              <a:avLst/>
              <a:gdLst>
                <a:gd name="connsiteX0" fmla="*/ 0 w 545456"/>
                <a:gd name="connsiteY0" fmla="*/ 0 h 412072"/>
                <a:gd name="connsiteX1" fmla="*/ 343576 w 545456"/>
                <a:gd name="connsiteY1" fmla="*/ 0 h 412072"/>
                <a:gd name="connsiteX2" fmla="*/ 376289 w 545456"/>
                <a:gd name="connsiteY2" fmla="*/ 32713 h 412072"/>
                <a:gd name="connsiteX3" fmla="*/ 376289 w 545456"/>
                <a:gd name="connsiteY3" fmla="*/ 92173 h 412072"/>
                <a:gd name="connsiteX4" fmla="*/ 545456 w 545456"/>
                <a:gd name="connsiteY4" fmla="*/ 92173 h 412072"/>
                <a:gd name="connsiteX5" fmla="*/ 545456 w 545456"/>
                <a:gd name="connsiteY5" fmla="*/ 412072 h 412072"/>
                <a:gd name="connsiteX6" fmla="*/ 0 w 545456"/>
                <a:gd name="connsiteY6" fmla="*/ 412072 h 412072"/>
                <a:gd name="connsiteX7" fmla="*/ 0 w 545456"/>
                <a:gd name="connsiteY7" fmla="*/ 196277 h 412072"/>
                <a:gd name="connsiteX8" fmla="*/ 0 w 545456"/>
                <a:gd name="connsiteY8" fmla="*/ 92173 h 41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456" h="412072">
                  <a:moveTo>
                    <a:pt x="0" y="0"/>
                  </a:moveTo>
                  <a:lnTo>
                    <a:pt x="343576" y="0"/>
                  </a:lnTo>
                  <a:lnTo>
                    <a:pt x="376289" y="32713"/>
                  </a:lnTo>
                  <a:lnTo>
                    <a:pt x="376289" y="92173"/>
                  </a:lnTo>
                  <a:lnTo>
                    <a:pt x="545456" y="92173"/>
                  </a:lnTo>
                  <a:lnTo>
                    <a:pt x="545456" y="412072"/>
                  </a:lnTo>
                  <a:lnTo>
                    <a:pt x="0" y="412072"/>
                  </a:lnTo>
                  <a:lnTo>
                    <a:pt x="0" y="196277"/>
                  </a:lnTo>
                  <a:lnTo>
                    <a:pt x="0" y="92173"/>
                  </a:lnTo>
                  <a:close/>
                </a:path>
              </a:pathLst>
            </a:custGeom>
            <a:noFill/>
            <a:ln w="12600">
              <a:solidFill>
                <a:srgbClr val="1E22A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F72271-0A7D-7A80-5CB8-2DDFC5AF6E26}"/>
                </a:ext>
              </a:extLst>
            </p:cNvPr>
            <p:cNvCxnSpPr/>
            <p:nvPr/>
          </p:nvCxnSpPr>
          <p:spPr>
            <a:xfrm>
              <a:off x="1092200" y="3041374"/>
              <a:ext cx="421291" cy="0"/>
            </a:xfrm>
            <a:prstGeom prst="line">
              <a:avLst/>
            </a:prstGeom>
            <a:ln w="12700">
              <a:solidFill>
                <a:srgbClr val="B2C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030DD8B-3700-EC2E-08D9-6AE05C104B2C}"/>
                </a:ext>
              </a:extLst>
            </p:cNvPr>
            <p:cNvCxnSpPr>
              <a:cxnSpLocks/>
            </p:cNvCxnSpPr>
            <p:nvPr/>
          </p:nvCxnSpPr>
          <p:spPr>
            <a:xfrm>
              <a:off x="1108826" y="3706390"/>
              <a:ext cx="1060098" cy="4058"/>
            </a:xfrm>
            <a:prstGeom prst="line">
              <a:avLst/>
            </a:prstGeom>
            <a:ln w="12700">
              <a:solidFill>
                <a:srgbClr val="B2C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4A8FF9F0-7543-E566-5C40-549A8AB8D454}"/>
                </a:ext>
              </a:extLst>
            </p:cNvPr>
            <p:cNvCxnSpPr>
              <a:cxnSpLocks/>
              <a:endCxn id="34" idx="7"/>
            </p:cNvCxnSpPr>
            <p:nvPr/>
          </p:nvCxnSpPr>
          <p:spPr>
            <a:xfrm>
              <a:off x="1092200" y="4425193"/>
              <a:ext cx="522956" cy="0"/>
            </a:xfrm>
            <a:prstGeom prst="line">
              <a:avLst/>
            </a:prstGeom>
            <a:ln w="12700">
              <a:solidFill>
                <a:srgbClr val="B2C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B964D2A-7B36-380B-6408-84F62D897426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>
              <a:off x="1092200" y="5142976"/>
              <a:ext cx="1068412" cy="0"/>
            </a:xfrm>
            <a:prstGeom prst="line">
              <a:avLst/>
            </a:prstGeom>
            <a:ln w="12700">
              <a:solidFill>
                <a:srgbClr val="1E22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85E5E5D2-B134-C29A-6DA2-F34645B94378}"/>
                </a:ext>
              </a:extLst>
            </p:cNvPr>
            <p:cNvCxnSpPr>
              <a:cxnSpLocks/>
            </p:cNvCxnSpPr>
            <p:nvPr/>
          </p:nvCxnSpPr>
          <p:spPr>
            <a:xfrm>
              <a:off x="1092200" y="5952241"/>
              <a:ext cx="522956" cy="0"/>
            </a:xfrm>
            <a:prstGeom prst="line">
              <a:avLst/>
            </a:prstGeom>
            <a:ln w="12700">
              <a:solidFill>
                <a:srgbClr val="B2C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076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7">
            <a:extLst>
              <a:ext uri="{FF2B5EF4-FFF2-40B4-BE49-F238E27FC236}">
                <a16:creationId xmlns:a16="http://schemas.microsoft.com/office/drawing/2014/main" id="{D3492CE1-9E40-EB41-8665-702B9BA3D1FB}"/>
              </a:ext>
            </a:extLst>
          </p:cNvPr>
          <p:cNvSpPr/>
          <p:nvPr/>
        </p:nvSpPr>
        <p:spPr>
          <a:xfrm>
            <a:off x="634564" y="2492374"/>
            <a:ext cx="5303098" cy="3889375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C7E2B63C-30E6-484E-867C-5F3B7E02026E}"/>
              </a:ext>
            </a:extLst>
          </p:cNvPr>
          <p:cNvSpPr/>
          <p:nvPr/>
        </p:nvSpPr>
        <p:spPr>
          <a:xfrm>
            <a:off x="933964" y="2947163"/>
            <a:ext cx="4802599" cy="17297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// </a:t>
            </a:r>
            <a:r>
              <a:rPr lang="en-US" sz="2200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Суффикс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-er.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type Read</a:t>
            </a:r>
            <a:r>
              <a:rPr lang="en-US" sz="2000" b="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er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interface {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Read()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}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79DDA7-6CB8-4F2E-AE9C-FDEE3AC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strike="noStrike" spc="-1" dirty="0" err="1">
                <a:solidFill>
                  <a:srgbClr val="1E22AA"/>
                </a:solidFill>
                <a:latin typeface="Futura PT Book"/>
                <a:ea typeface="DejaVu Sans"/>
              </a:rPr>
              <a:t>Нейминг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144D3-9857-E597-AD22-685BAC891430}"/>
              </a:ext>
            </a:extLst>
          </p:cNvPr>
          <p:cNvSpPr txBox="1"/>
          <p:nvPr/>
        </p:nvSpPr>
        <p:spPr>
          <a:xfrm>
            <a:off x="552637" y="1322590"/>
            <a:ext cx="850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Существует ряд договорённостей по поводу наименования переменных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/>
          </a:p>
        </p:txBody>
      </p:sp>
      <p:sp>
        <p:nvSpPr>
          <p:cNvPr id="5" name="Прямоугольник 47">
            <a:extLst>
              <a:ext uri="{FF2B5EF4-FFF2-40B4-BE49-F238E27FC236}">
                <a16:creationId xmlns:a16="http://schemas.microsoft.com/office/drawing/2014/main" id="{70E1FBAE-9F42-16FB-489F-7582E5394BDC}"/>
              </a:ext>
            </a:extLst>
          </p:cNvPr>
          <p:cNvSpPr/>
          <p:nvPr/>
        </p:nvSpPr>
        <p:spPr>
          <a:xfrm>
            <a:off x="6287219" y="2480498"/>
            <a:ext cx="5303098" cy="3889375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FF464A4A-9305-2221-6335-D1E05975DDD7}"/>
              </a:ext>
            </a:extLst>
          </p:cNvPr>
          <p:cNvSpPr/>
          <p:nvPr/>
        </p:nvSpPr>
        <p:spPr>
          <a:xfrm>
            <a:off x="6593235" y="2972628"/>
            <a:ext cx="5566768" cy="25761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// </a:t>
            </a:r>
            <a:r>
              <a:rPr lang="en-US" sz="22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Префикс</a:t>
            </a: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Get </a:t>
            </a:r>
            <a:r>
              <a:rPr lang="en-US" sz="22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не</a:t>
            </a:r>
            <a:r>
              <a:rPr lang="en-US" sz="22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2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ставится</a:t>
            </a:r>
            <a:r>
              <a:rPr lang="en-US" sz="24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endParaRPr lang="ru-RU" sz="2400" strike="noStrike" spc="-1" dirty="0"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type Interactor interface {</a:t>
            </a:r>
            <a:endParaRPr lang="ru-RU" sz="20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lang="en-US" sz="200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Namespace()</a:t>
            </a:r>
            <a:endParaRPr lang="ru-RU" sz="20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</a:t>
            </a:r>
            <a:r>
              <a:rPr lang="en-US" sz="200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SetNamespace</a:t>
            </a: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endParaRPr lang="ru-RU" sz="20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</a:t>
            </a:r>
            <a:r>
              <a:rPr lang="en-US" sz="2000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DelNamespace</a:t>
            </a: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endParaRPr lang="ru-RU" sz="20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z="200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3" name="TextBox 307">
            <a:extLst>
              <a:ext uri="{FF2B5EF4-FFF2-40B4-BE49-F238E27FC236}">
                <a16:creationId xmlns:a16="http://schemas.microsoft.com/office/drawing/2014/main" id="{92E62A92-4237-D4B2-90C6-0E3C601BDBE0}"/>
              </a:ext>
            </a:extLst>
          </p:cNvPr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27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7">
            <a:extLst>
              <a:ext uri="{FF2B5EF4-FFF2-40B4-BE49-F238E27FC236}">
                <a16:creationId xmlns:a16="http://schemas.microsoft.com/office/drawing/2014/main" id="{D3492CE1-9E40-EB41-8665-702B9BA3D1FB}"/>
              </a:ext>
            </a:extLst>
          </p:cNvPr>
          <p:cNvSpPr/>
          <p:nvPr/>
        </p:nvSpPr>
        <p:spPr>
          <a:xfrm>
            <a:off x="634564" y="2189812"/>
            <a:ext cx="5303098" cy="4191938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C7E2B63C-30E6-484E-867C-5F3B7E02026E}"/>
              </a:ext>
            </a:extLst>
          </p:cNvPr>
          <p:cNvSpPr/>
          <p:nvPr/>
        </p:nvSpPr>
        <p:spPr>
          <a:xfrm>
            <a:off x="884813" y="2330925"/>
            <a:ext cx="4802599" cy="3568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// New </a:t>
            </a:r>
            <a:r>
              <a:rPr lang="ru-RU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создаёт новое пространство имён</a:t>
            </a:r>
            <a:endParaRPr lang="ru-RU" sz="2000" strike="noStrike" spc="-1" dirty="0"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ru-RU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// </a:t>
            </a:r>
            <a:r>
              <a:rPr lang="ru-RU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с уникальным идентификатором.</a:t>
            </a:r>
            <a:endParaRPr lang="ru-RU" sz="2000" strike="noStrike" spc="-1" dirty="0"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func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New(name string) (*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mod.NS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FFFFFF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lang="en-US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x</a:t>
            </a:r>
            <a:r>
              <a:rPr lang="en-US" strike="noStrike" spc="-1" dirty="0">
                <a:solidFill>
                  <a:srgbClr val="FFFFFF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:= 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munn.Namespace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  Name: name,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  ID:   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uuid.New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(),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}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return &amp;</a:t>
            </a:r>
            <a:r>
              <a:rPr lang="en-US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x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, nil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79DDA7-6CB8-4F2E-AE9C-FDEE3AC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strike="noStrike" spc="-1" dirty="0" err="1">
                <a:solidFill>
                  <a:srgbClr val="1E22AA"/>
                </a:solidFill>
                <a:latin typeface="Futura PT Book"/>
                <a:ea typeface="DejaVu Sans"/>
              </a:rPr>
              <a:t>Нейминг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144D3-9857-E597-AD22-685BAC891430}"/>
              </a:ext>
            </a:extLst>
          </p:cNvPr>
          <p:cNvSpPr txBox="1"/>
          <p:nvPr/>
        </p:nvSpPr>
        <p:spPr>
          <a:xfrm>
            <a:off x="552637" y="1305657"/>
            <a:ext cx="850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Старайтесь в разных местах модуля одинаковые сущности </a:t>
            </a:r>
            <a:br>
              <a:rPr lang="ru-RU" sz="2400" b="0" strike="noStrike" spc="-1" dirty="0">
                <a:solidFill>
                  <a:srgbClr val="000000"/>
                </a:solidFill>
                <a:ea typeface="DejaVu Sans"/>
              </a:rPr>
            </a:b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называть одинаково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/>
          </a:p>
        </p:txBody>
      </p:sp>
      <p:sp>
        <p:nvSpPr>
          <p:cNvPr id="5" name="Прямоугольник 47">
            <a:extLst>
              <a:ext uri="{FF2B5EF4-FFF2-40B4-BE49-F238E27FC236}">
                <a16:creationId xmlns:a16="http://schemas.microsoft.com/office/drawing/2014/main" id="{70E1FBAE-9F42-16FB-489F-7582E5394BDC}"/>
              </a:ext>
            </a:extLst>
          </p:cNvPr>
          <p:cNvSpPr/>
          <p:nvPr/>
        </p:nvSpPr>
        <p:spPr>
          <a:xfrm>
            <a:off x="6287219" y="2177936"/>
            <a:ext cx="5486406" cy="4191938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FF464A4A-9305-2221-6335-D1E05975DDD7}"/>
              </a:ext>
            </a:extLst>
          </p:cNvPr>
          <p:cNvSpPr/>
          <p:nvPr/>
        </p:nvSpPr>
        <p:spPr>
          <a:xfrm>
            <a:off x="6453468" y="2330925"/>
            <a:ext cx="5486406" cy="34533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// 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CreateNS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создаёт</a:t>
            </a:r>
            <a:r>
              <a:rPr lang="en-US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новое</a:t>
            </a:r>
            <a:r>
              <a:rPr lang="en-US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lang="ru-RU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</a:br>
            <a:r>
              <a:rPr lang="en-US" sz="20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пространство</a:t>
            </a:r>
            <a:r>
              <a:rPr lang="en-US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имён</a:t>
            </a:r>
            <a:r>
              <a:rPr lang="en-US" sz="2000" strike="noStrike" spc="-1" dirty="0">
                <a:solidFill>
                  <a:srgbClr val="000000"/>
                </a:solidFill>
                <a:ea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endParaRPr lang="ru-RU" sz="2000" strike="noStrike" spc="-1" dirty="0"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func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CreateNS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(name string) (*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mod.NS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lang="en-US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ns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, err := </a:t>
            </a:r>
            <a:r>
              <a:rPr lang="en-US" strike="noStrike" spc="-1" dirty="0" err="1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namespace.New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(name)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if err != nil {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  return nil, err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}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return</a:t>
            </a:r>
            <a:r>
              <a:rPr lang="en-US" strike="noStrike" spc="-1" dirty="0">
                <a:solidFill>
                  <a:srgbClr val="FFFFFF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ns</a:t>
            </a: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, nil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trike="noStrike" spc="-1" dirty="0">
                <a:solidFill>
                  <a:srgbClr val="000000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3" name="TextBox 307">
            <a:extLst>
              <a:ext uri="{FF2B5EF4-FFF2-40B4-BE49-F238E27FC236}">
                <a16:creationId xmlns:a16="http://schemas.microsoft.com/office/drawing/2014/main" id="{F7816817-0BE1-CC28-F259-EE5DB2A26B03}"/>
              </a:ext>
            </a:extLst>
          </p:cNvPr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30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Прямая соединительная линия 33"/>
          <p:cNvSpPr/>
          <p:nvPr/>
        </p:nvSpPr>
        <p:spPr>
          <a:xfrm>
            <a:off x="5399" y="3547044"/>
            <a:ext cx="3683198" cy="2206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Текст 14"/>
          <p:cNvSpPr/>
          <p:nvPr/>
        </p:nvSpPr>
        <p:spPr>
          <a:xfrm>
            <a:off x="1789920" y="3214945"/>
            <a:ext cx="710928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trike="noStrike" spc="-1" dirty="0">
                <a:solidFill>
                  <a:srgbClr val="FFFFFF"/>
                </a:solidFill>
                <a:latin typeface="Futura PT Demi" panose="020B0502020204020303" pitchFamily="34" charset="0"/>
                <a:ea typeface="DejaVu Sans"/>
              </a:rPr>
              <a:t>ДОКУМЕНТАЦИЯ</a:t>
            </a:r>
            <a:endParaRPr lang="ru-RU" strike="noStrike" spc="-1" dirty="0">
              <a:latin typeface="Futura PT Demi" panose="020B0502020204020303" pitchFamily="34" charset="0"/>
            </a:endParaRPr>
          </a:p>
        </p:txBody>
      </p:sp>
      <p:sp>
        <p:nvSpPr>
          <p:cNvPr id="459" name="TextBox 252"/>
          <p:cNvSpPr/>
          <p:nvPr/>
        </p:nvSpPr>
        <p:spPr>
          <a:xfrm>
            <a:off x="1787075" y="260064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НЕЙМИНГ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60" name="TextBox 252"/>
          <p:cNvSpPr/>
          <p:nvPr/>
        </p:nvSpPr>
        <p:spPr>
          <a:xfrm>
            <a:off x="1803700" y="3867804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</a:rPr>
              <a:t>ТЕСТИРОВАНИЕ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61" name="TextBox 252"/>
          <p:cNvSpPr/>
          <p:nvPr/>
        </p:nvSpPr>
        <p:spPr>
          <a:xfrm>
            <a:off x="1787075" y="4423284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АРХИТЕКТУРА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62" name="TextBox 252"/>
          <p:cNvSpPr/>
          <p:nvPr/>
        </p:nvSpPr>
        <p:spPr>
          <a:xfrm>
            <a:off x="1787075" y="208296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СИНТАКСИС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7">
            <a:extLst>
              <a:ext uri="{FF2B5EF4-FFF2-40B4-BE49-F238E27FC236}">
                <a16:creationId xmlns:a16="http://schemas.microsoft.com/office/drawing/2014/main" id="{D3492CE1-9E40-EB41-8665-702B9BA3D1FB}"/>
              </a:ext>
            </a:extLst>
          </p:cNvPr>
          <p:cNvSpPr/>
          <p:nvPr/>
        </p:nvSpPr>
        <p:spPr>
          <a:xfrm>
            <a:off x="634563" y="2162702"/>
            <a:ext cx="10939815" cy="4219047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F9C9EBFF-228F-DCD3-F2F1-15050C839534}"/>
              </a:ext>
            </a:extLst>
          </p:cNvPr>
          <p:cNvSpPr/>
          <p:nvPr/>
        </p:nvSpPr>
        <p:spPr>
          <a:xfrm>
            <a:off x="5859242" y="4406072"/>
            <a:ext cx="4199159" cy="1768711"/>
          </a:xfrm>
          <a:prstGeom prst="rect">
            <a:avLst/>
          </a:prstGeom>
          <a:solidFill>
            <a:srgbClr val="E3EAF1"/>
          </a:solidFill>
          <a:ln>
            <a:solidFill>
              <a:srgbClr val="1E2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rgbClr val="F5F7F9"/>
              </a:solidFill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C7E2B63C-30E6-484E-867C-5F3B7E02026E}"/>
              </a:ext>
            </a:extLst>
          </p:cNvPr>
          <p:cNvSpPr/>
          <p:nvPr/>
        </p:nvSpPr>
        <p:spPr>
          <a:xfrm>
            <a:off x="997075" y="2488467"/>
            <a:ext cx="9618542" cy="36072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// </a:t>
            </a:r>
            <a:r>
              <a:rPr lang="en-US" sz="22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CreateNS</a:t>
            </a:r>
            <a:r>
              <a:rPr lang="en-US" sz="2400" b="0" strike="noStrike" spc="-1" dirty="0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создаёт</a:t>
            </a:r>
            <a:r>
              <a:rPr lang="en-US" sz="2400" b="0" strike="noStrike" spc="-1" dirty="0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новое</a:t>
            </a:r>
            <a:r>
              <a:rPr lang="en-US" sz="2400" b="0" strike="noStrike" spc="-1" dirty="0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пространство</a:t>
            </a:r>
            <a:r>
              <a:rPr lang="en-US" sz="2400" b="0" strike="noStrike" spc="-1" dirty="0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имён</a:t>
            </a:r>
            <a:r>
              <a:rPr lang="en-US" sz="2400" b="0" strike="noStrike" spc="-1" dirty="0">
                <a:solidFill>
                  <a:srgbClr val="FFFFFF"/>
                </a:solidFill>
                <a:highlight>
                  <a:srgbClr val="1E22AA"/>
                </a:highlight>
                <a:ea typeface="DejaVu Sans"/>
              </a:rPr>
              <a:t>.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func</a:t>
            </a: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CreateNS</a:t>
            </a: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(name string) (*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munn.Namespace</a:t>
            </a: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, error) {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ns, err :=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namespace.</a:t>
            </a:r>
            <a:r>
              <a:rPr lang="en-US" sz="22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New</a:t>
            </a: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(name)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if err != nil {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  return nil, err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}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return ns, nil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}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79DDA7-6CB8-4F2E-AE9C-FDEE3AC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1E22AA"/>
                </a:solidFill>
                <a:latin typeface="Futura PT Book"/>
                <a:ea typeface="DejaVu Sans"/>
              </a:rPr>
              <a:t>Документация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144D3-9857-E597-AD22-685BAC891430}"/>
              </a:ext>
            </a:extLst>
          </p:cNvPr>
          <p:cNvSpPr txBox="1"/>
          <p:nvPr/>
        </p:nvSpPr>
        <p:spPr>
          <a:xfrm>
            <a:off x="552637" y="1474987"/>
            <a:ext cx="850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Короткое предложение с документацией сильно экономит время</a:t>
            </a:r>
            <a:endParaRPr lang="ru-RU" sz="2400" b="0" strike="noStrike" spc="-1" dirty="0"/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ABB4332-74E6-1A08-3D0E-EF8DEEC011E9}"/>
              </a:ext>
            </a:extLst>
          </p:cNvPr>
          <p:cNvSpPr/>
          <p:nvPr/>
        </p:nvSpPr>
        <p:spPr>
          <a:xfrm>
            <a:off x="6089138" y="4663285"/>
            <a:ext cx="5415524" cy="13142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func</a:t>
            </a:r>
            <a:r>
              <a:rPr lang="en-US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New(name string) (*</a:t>
            </a:r>
            <a:r>
              <a:rPr lang="en-US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munn.Namespace</a:t>
            </a:r>
            <a:r>
              <a:rPr lang="en-US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, error)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New </a:t>
            </a:r>
            <a:r>
              <a:rPr lang="ru-RU" b="0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создаёт новое пространство имён</a:t>
            </a:r>
            <a:br>
              <a:rPr lang="ru-RU" dirty="0"/>
            </a:br>
            <a:r>
              <a:rPr lang="ru-RU" b="0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с уникальным идентификатором</a:t>
            </a:r>
            <a:endParaRPr lang="ru-RU" b="0" strike="noStrike" spc="-1" dirty="0">
              <a:latin typeface="Arial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6E33CF0-F586-0FF8-8C14-78070FAA7EC2}"/>
              </a:ext>
            </a:extLst>
          </p:cNvPr>
          <p:cNvCxnSpPr/>
          <p:nvPr/>
        </p:nvCxnSpPr>
        <p:spPr>
          <a:xfrm>
            <a:off x="4065814" y="3722914"/>
            <a:ext cx="0" cy="440872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6D4CBA7-99C1-063F-7B6E-3BB8B7C256E6}"/>
              </a:ext>
            </a:extLst>
          </p:cNvPr>
          <p:cNvCxnSpPr>
            <a:cxnSpLocks/>
          </p:cNvCxnSpPr>
          <p:nvPr/>
        </p:nvCxnSpPr>
        <p:spPr>
          <a:xfrm>
            <a:off x="4065814" y="4163786"/>
            <a:ext cx="4071257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BA3FEFF-1447-B08A-B46C-B6ED365F8828}"/>
              </a:ext>
            </a:extLst>
          </p:cNvPr>
          <p:cNvCxnSpPr>
            <a:cxnSpLocks/>
          </p:cNvCxnSpPr>
          <p:nvPr/>
        </p:nvCxnSpPr>
        <p:spPr>
          <a:xfrm>
            <a:off x="8137071" y="4158342"/>
            <a:ext cx="0" cy="24773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7">
            <a:extLst>
              <a:ext uri="{FF2B5EF4-FFF2-40B4-BE49-F238E27FC236}">
                <a16:creationId xmlns:a16="http://schemas.microsoft.com/office/drawing/2014/main" id="{A26CE43F-F57D-AB73-F50D-F5243D7876C0}"/>
              </a:ext>
            </a:extLst>
          </p:cNvPr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55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Прямая соединительная линия 33"/>
          <p:cNvSpPr/>
          <p:nvPr/>
        </p:nvSpPr>
        <p:spPr>
          <a:xfrm>
            <a:off x="-22680" y="4105368"/>
            <a:ext cx="3587290" cy="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Текст 14"/>
          <p:cNvSpPr/>
          <p:nvPr/>
        </p:nvSpPr>
        <p:spPr>
          <a:xfrm>
            <a:off x="1789920" y="3726036"/>
            <a:ext cx="710928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trike="noStrike" spc="-1" dirty="0">
                <a:solidFill>
                  <a:srgbClr val="FFFFFF"/>
                </a:solidFill>
                <a:latin typeface="Futura PT Demi" panose="020B0502020204020303" pitchFamily="34" charset="0"/>
                <a:ea typeface="DejaVu Sans"/>
              </a:rPr>
              <a:t>ТЕСТИРОВАНИЕ</a:t>
            </a:r>
            <a:endParaRPr lang="ru-RU" strike="noStrike" spc="-1" dirty="0">
              <a:latin typeface="Futura PT Demi" panose="020B0502020204020303" pitchFamily="34" charset="0"/>
            </a:endParaRPr>
          </a:p>
        </p:txBody>
      </p:sp>
      <p:sp>
        <p:nvSpPr>
          <p:cNvPr id="474" name="TextBox 252"/>
          <p:cNvSpPr/>
          <p:nvPr/>
        </p:nvSpPr>
        <p:spPr>
          <a:xfrm>
            <a:off x="1789990" y="317052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ДОКУМЕНТАЦИЯ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75" name="TextBox 252"/>
          <p:cNvSpPr/>
          <p:nvPr/>
        </p:nvSpPr>
        <p:spPr>
          <a:xfrm>
            <a:off x="1789990" y="429930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АРХИТЕКТУРА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76" name="TextBox 252"/>
          <p:cNvSpPr/>
          <p:nvPr/>
        </p:nvSpPr>
        <p:spPr>
          <a:xfrm>
            <a:off x="1789990" y="208296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СИНТАКСИС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477" name="TextBox 252"/>
          <p:cNvSpPr/>
          <p:nvPr/>
        </p:nvSpPr>
        <p:spPr>
          <a:xfrm>
            <a:off x="1789990" y="260064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НЕЙМИНГ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400AA1-0BBC-43E2-A365-9E9843D487C4}"/>
              </a:ext>
            </a:extLst>
          </p:cNvPr>
          <p:cNvSpPr txBox="1"/>
          <p:nvPr/>
        </p:nvSpPr>
        <p:spPr>
          <a:xfrm>
            <a:off x="5605821" y="3517297"/>
            <a:ext cx="445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РАНХиГС, "Государственное и муниципальное управление", 2018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DE34BEBF-A247-49D5-9E19-C5E4AC5CD509}"/>
              </a:ext>
            </a:extLst>
          </p:cNvPr>
          <p:cNvSpPr txBox="1">
            <a:spLocks noGrp="1" noChangeShapeType="1"/>
          </p:cNvSpPr>
          <p:nvPr/>
        </p:nvSpPr>
        <p:spPr>
          <a:xfrm>
            <a:off x="5591967" y="2571668"/>
            <a:ext cx="4458873" cy="437798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marL="0" indent="0" algn="l" defTabSz="685800" rtl="0" fontAlgn="base">
              <a:buNone/>
              <a:defRPr sz="1800">
                <a:solidFill>
                  <a:schemeClr val="dk1"/>
                </a:solidFill>
                <a:latin typeface="Futura PT Book"/>
              </a:defRPr>
            </a:lvl1pPr>
            <a:lvl2pPr marL="342900" indent="0" algn="l" defTabSz="685800" rtl="0" fontAlgn="base">
              <a:buNone/>
              <a:defRPr sz="1400">
                <a:solidFill>
                  <a:schemeClr val="dk1"/>
                </a:solidFill>
                <a:latin typeface="Futura PT Book"/>
              </a:defRPr>
            </a:lvl2pPr>
            <a:lvl3pPr marL="685800" indent="0" algn="l" defTabSz="685800" rtl="0" fontAlgn="base">
              <a:buNone/>
              <a:defRPr sz="1000">
                <a:solidFill>
                  <a:srgbClr val="A6A6A6"/>
                </a:solidFill>
                <a:latin typeface="Futura PT Book"/>
              </a:defRPr>
            </a:lvl3pPr>
            <a:lvl4pPr marL="1200150" indent="-171450" algn="l" defTabSz="685800" rtl="0" fontAlgn="base">
              <a:buChar char="•"/>
              <a:defRPr sz="1800">
                <a:solidFill>
                  <a:schemeClr val="dk1"/>
                </a:solidFill>
                <a:latin typeface="Futura PT Book"/>
              </a:defRPr>
            </a:lvl4pPr>
            <a:lvl5pPr marL="1543050" indent="-171450" algn="l" defTabSz="685800" rtl="0" fontAlgn="base">
              <a:buChar char="•"/>
              <a:defRPr sz="1800">
                <a:solidFill>
                  <a:schemeClr val="dk1"/>
                </a:solidFill>
                <a:latin typeface="Futura PT Book"/>
              </a:defRPr>
            </a:lvl5pPr>
          </a:lstStyle>
          <a:p>
            <a:pPr>
              <a:lnSpc>
                <a:spcPts val="2200"/>
              </a:lnSpc>
              <a:spcBef>
                <a:spcPts val="1000"/>
              </a:spcBef>
            </a:pPr>
            <a:r>
              <a:rPr lang="ru-RU" sz="3200" dirty="0">
                <a:solidFill>
                  <a:schemeClr val="bg1"/>
                </a:solidFill>
                <a:latin typeface="Futura PT Medium" panose="020B0602020204020303" pitchFamily="34" charset="-52"/>
                <a:sym typeface="Poppins"/>
              </a:rPr>
              <a:t>Геннадий Ковалев</a:t>
            </a:r>
            <a:endParaRPr lang="en-US" sz="3200" dirty="0">
              <a:solidFill>
                <a:schemeClr val="bg1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4" name="Google Shape;56;p1">
            <a:extLst>
              <a:ext uri="{FF2B5EF4-FFF2-40B4-BE49-F238E27FC236}">
                <a16:creationId xmlns:a16="http://schemas.microsoft.com/office/drawing/2014/main" id="{79198ABF-6DC5-48E2-A248-71DC27A05A34}"/>
              </a:ext>
            </a:extLst>
          </p:cNvPr>
          <p:cNvSpPr txBox="1">
            <a:spLocks noGrp="1" noChangeShapeType="1"/>
          </p:cNvSpPr>
          <p:nvPr/>
        </p:nvSpPr>
        <p:spPr>
          <a:xfrm>
            <a:off x="5605821" y="2894537"/>
            <a:ext cx="4353908" cy="44234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marL="0" indent="0" algn="l" defTabSz="685800" rtl="0" fontAlgn="base">
              <a:buNone/>
              <a:defRPr sz="1800">
                <a:solidFill>
                  <a:schemeClr val="dk1"/>
                </a:solidFill>
                <a:latin typeface="Futura PT Book"/>
              </a:defRPr>
            </a:lvl1pPr>
            <a:lvl2pPr marL="342900" indent="0" algn="l" defTabSz="685800" rtl="0" fontAlgn="base">
              <a:buNone/>
              <a:defRPr sz="1400">
                <a:solidFill>
                  <a:schemeClr val="dk1"/>
                </a:solidFill>
                <a:latin typeface="Futura PT Book"/>
              </a:defRPr>
            </a:lvl2pPr>
            <a:lvl3pPr marL="685800" indent="0" algn="l" defTabSz="685800" rtl="0" fontAlgn="base">
              <a:buNone/>
              <a:defRPr sz="1000">
                <a:solidFill>
                  <a:srgbClr val="A6A6A6"/>
                </a:solidFill>
                <a:latin typeface="Futura PT Book"/>
              </a:defRPr>
            </a:lvl3pPr>
            <a:lvl4pPr marL="1200150" indent="-171450" algn="l" defTabSz="685800" rtl="0" fontAlgn="base">
              <a:buChar char="•"/>
              <a:defRPr sz="1800">
                <a:solidFill>
                  <a:schemeClr val="dk1"/>
                </a:solidFill>
                <a:latin typeface="Futura PT Book"/>
              </a:defRPr>
            </a:lvl4pPr>
            <a:lvl5pPr marL="1543050" indent="-171450" algn="l" defTabSz="685800" rtl="0" fontAlgn="base">
              <a:buChar char="•"/>
              <a:defRPr sz="1800">
                <a:solidFill>
                  <a:schemeClr val="dk1"/>
                </a:solidFill>
                <a:latin typeface="Futura PT Book"/>
              </a:defRPr>
            </a:lvl5pPr>
          </a:lstStyle>
          <a:p>
            <a:pPr lvl="0"/>
            <a:r>
              <a:rPr lang="ru-RU" dirty="0">
                <a:solidFill>
                  <a:schemeClr val="bg1"/>
                </a:solidFill>
                <a:latin typeface="Futura PT Light" panose="020B0402020204020303" pitchFamily="34" charset="-52"/>
                <a:ea typeface="Poppins"/>
                <a:sym typeface="Poppins"/>
              </a:rPr>
              <a:t>Ведущий инженер-программист, </a:t>
            </a:r>
            <a:r>
              <a:rPr lang="en-US" dirty="0">
                <a:solidFill>
                  <a:schemeClr val="bg1"/>
                </a:solidFill>
                <a:latin typeface="Futura PT Light" panose="020B0402020204020303" pitchFamily="34" charset="-52"/>
                <a:ea typeface="Poppins"/>
                <a:sym typeface="Poppins"/>
              </a:rPr>
              <a:t>YADRO</a:t>
            </a:r>
            <a:endParaRPr lang="ru-RU" dirty="0">
              <a:solidFill>
                <a:schemeClr val="bg1"/>
              </a:solidFill>
              <a:latin typeface="Futura PT Light" panose="020B0402020204020303" pitchFamily="34" charset="-52"/>
              <a:ea typeface="Poppins"/>
              <a:sym typeface="Poppin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F6B5101-36E8-4038-BFC1-497E800E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 bwMode="auto">
          <a:xfrm>
            <a:off x="2204801" y="1765509"/>
            <a:ext cx="3086697" cy="30866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C7E05F-469A-689D-4614-AA1B2070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0" y="1729268"/>
            <a:ext cx="3159178" cy="31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0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79DDA7-6CB8-4F2E-AE9C-FDEE3AC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strike="noStrike" spc="-1" dirty="0">
                <a:solidFill>
                  <a:srgbClr val="1E22AA"/>
                </a:solidFill>
                <a:latin typeface="Futura PT Book"/>
                <a:ea typeface="DejaVu Sans"/>
              </a:rPr>
              <a:t>Тестирование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144D3-9857-E597-AD22-685BAC891430}"/>
              </a:ext>
            </a:extLst>
          </p:cNvPr>
          <p:cNvSpPr txBox="1"/>
          <p:nvPr/>
        </p:nvSpPr>
        <p:spPr>
          <a:xfrm>
            <a:off x="552637" y="1305657"/>
            <a:ext cx="850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Юнит-тесты и интеграционные/</a:t>
            </a:r>
            <a:r>
              <a:rPr lang="en" sz="2400" b="0" strike="noStrike" spc="-1" dirty="0">
                <a:solidFill>
                  <a:srgbClr val="000000"/>
                </a:solidFill>
                <a:ea typeface="DejaVu Sans"/>
              </a:rPr>
              <a:t>e2e </a:t>
            </a: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тесты лучше разделять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/>
          </a:p>
        </p:txBody>
      </p:sp>
      <p:sp>
        <p:nvSpPr>
          <p:cNvPr id="3" name="Прямоугольник 47">
            <a:extLst>
              <a:ext uri="{FF2B5EF4-FFF2-40B4-BE49-F238E27FC236}">
                <a16:creationId xmlns:a16="http://schemas.microsoft.com/office/drawing/2014/main" id="{F8C8594D-008C-D8D1-58FA-7760EF24AE87}"/>
              </a:ext>
            </a:extLst>
          </p:cNvPr>
          <p:cNvSpPr/>
          <p:nvPr/>
        </p:nvSpPr>
        <p:spPr>
          <a:xfrm>
            <a:off x="634564" y="2384426"/>
            <a:ext cx="3766955" cy="3997324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47">
            <a:extLst>
              <a:ext uri="{FF2B5EF4-FFF2-40B4-BE49-F238E27FC236}">
                <a16:creationId xmlns:a16="http://schemas.microsoft.com/office/drawing/2014/main" id="{646CD828-B812-0FD3-1FE0-380366A31917}"/>
              </a:ext>
            </a:extLst>
          </p:cNvPr>
          <p:cNvSpPr/>
          <p:nvPr/>
        </p:nvSpPr>
        <p:spPr>
          <a:xfrm>
            <a:off x="4589914" y="2372550"/>
            <a:ext cx="7000404" cy="3997323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CC791049-696E-A5BA-E29D-8CAA4F3300A9}"/>
              </a:ext>
            </a:extLst>
          </p:cNvPr>
          <p:cNvSpPr/>
          <p:nvPr/>
        </p:nvSpPr>
        <p:spPr>
          <a:xfrm>
            <a:off x="4764620" y="2900354"/>
            <a:ext cx="9317453" cy="23373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ts val="218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4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func</a:t>
            </a: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TestStorage</a:t>
            </a: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(t *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testing.T</a:t>
            </a: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) {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ts val="218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_, err := Store("along")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ts val="218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if err != nil {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ts val="218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 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t.Errorf</a:t>
            </a: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("</a:t>
            </a:r>
            <a:r>
              <a:rPr lang="en-US" b="0" strike="noStrike" spc="-1" dirty="0" err="1">
                <a:solidFill>
                  <a:srgbClr val="000000"/>
                </a:solidFill>
                <a:ea typeface="DejaVu Sans"/>
              </a:rPr>
              <a:t>Что-то</a:t>
            </a:r>
            <a:r>
              <a:rPr lang="en-US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ea typeface="DejaVu Sans"/>
              </a:rPr>
              <a:t>пошло</a:t>
            </a:r>
            <a:r>
              <a:rPr lang="en-US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ea typeface="DejaVu Sans"/>
              </a:rPr>
              <a:t>не</a:t>
            </a:r>
            <a:r>
              <a:rPr lang="en-US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ea typeface="DejaVu Sans"/>
              </a:rPr>
              <a:t>так</a:t>
            </a: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: %s.",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err.Error</a:t>
            </a: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())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ts val="218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}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ts val="218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}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4F90EE8C-98E6-DB63-964D-4A381FF8974E}"/>
              </a:ext>
            </a:extLst>
          </p:cNvPr>
          <p:cNvSpPr/>
          <p:nvPr/>
        </p:nvSpPr>
        <p:spPr>
          <a:xfrm>
            <a:off x="958721" y="2980944"/>
            <a:ext cx="440737" cy="331644"/>
          </a:xfrm>
          <a:custGeom>
            <a:avLst/>
            <a:gdLst>
              <a:gd name="connsiteX0" fmla="*/ 0 w 547625"/>
              <a:gd name="connsiteY0" fmla="*/ 0 h 412074"/>
              <a:gd name="connsiteX1" fmla="*/ 343576 w 547625"/>
              <a:gd name="connsiteY1" fmla="*/ 0 h 412074"/>
              <a:gd name="connsiteX2" fmla="*/ 376289 w 547625"/>
              <a:gd name="connsiteY2" fmla="*/ 32713 h 412074"/>
              <a:gd name="connsiteX3" fmla="*/ 376289 w 547625"/>
              <a:gd name="connsiteY3" fmla="*/ 92174 h 412074"/>
              <a:gd name="connsiteX4" fmla="*/ 547625 w 547625"/>
              <a:gd name="connsiteY4" fmla="*/ 92174 h 412074"/>
              <a:gd name="connsiteX5" fmla="*/ 547625 w 547625"/>
              <a:gd name="connsiteY5" fmla="*/ 412074 h 412074"/>
              <a:gd name="connsiteX6" fmla="*/ 2169 w 547625"/>
              <a:gd name="connsiteY6" fmla="*/ 412074 h 412074"/>
              <a:gd name="connsiteX7" fmla="*/ 2169 w 547625"/>
              <a:gd name="connsiteY7" fmla="*/ 196277 h 412074"/>
              <a:gd name="connsiteX8" fmla="*/ 0 w 547625"/>
              <a:gd name="connsiteY8" fmla="*/ 196277 h 41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625" h="412074">
                <a:moveTo>
                  <a:pt x="0" y="0"/>
                </a:moveTo>
                <a:lnTo>
                  <a:pt x="343576" y="0"/>
                </a:lnTo>
                <a:lnTo>
                  <a:pt x="376289" y="32713"/>
                </a:lnTo>
                <a:lnTo>
                  <a:pt x="376289" y="92174"/>
                </a:lnTo>
                <a:lnTo>
                  <a:pt x="547625" y="92174"/>
                </a:lnTo>
                <a:lnTo>
                  <a:pt x="547625" y="412074"/>
                </a:lnTo>
                <a:lnTo>
                  <a:pt x="2169" y="412074"/>
                </a:lnTo>
                <a:lnTo>
                  <a:pt x="2169" y="196277"/>
                </a:lnTo>
                <a:lnTo>
                  <a:pt x="0" y="196277"/>
                </a:lnTo>
                <a:close/>
              </a:path>
            </a:pathLst>
          </a:custGeom>
          <a:noFill/>
          <a:ln w="12600">
            <a:solidFill>
              <a:srgbClr val="1E22A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09C94C38-D420-1CC6-3DB4-32657C503141}"/>
              </a:ext>
            </a:extLst>
          </p:cNvPr>
          <p:cNvSpPr/>
          <p:nvPr/>
        </p:nvSpPr>
        <p:spPr>
          <a:xfrm>
            <a:off x="1493755" y="3511956"/>
            <a:ext cx="438991" cy="331207"/>
          </a:xfrm>
          <a:custGeom>
            <a:avLst/>
            <a:gdLst>
              <a:gd name="connsiteX0" fmla="*/ 0 w 545456"/>
              <a:gd name="connsiteY0" fmla="*/ 0 h 411532"/>
              <a:gd name="connsiteX1" fmla="*/ 343576 w 545456"/>
              <a:gd name="connsiteY1" fmla="*/ 0 h 411532"/>
              <a:gd name="connsiteX2" fmla="*/ 376289 w 545456"/>
              <a:gd name="connsiteY2" fmla="*/ 32713 h 411532"/>
              <a:gd name="connsiteX3" fmla="*/ 376289 w 545456"/>
              <a:gd name="connsiteY3" fmla="*/ 91632 h 411532"/>
              <a:gd name="connsiteX4" fmla="*/ 545456 w 545456"/>
              <a:gd name="connsiteY4" fmla="*/ 91632 h 411532"/>
              <a:gd name="connsiteX5" fmla="*/ 545456 w 545456"/>
              <a:gd name="connsiteY5" fmla="*/ 411532 h 411532"/>
              <a:gd name="connsiteX6" fmla="*/ 0 w 545456"/>
              <a:gd name="connsiteY6" fmla="*/ 411532 h 411532"/>
              <a:gd name="connsiteX7" fmla="*/ 0 w 545456"/>
              <a:gd name="connsiteY7" fmla="*/ 196277 h 411532"/>
              <a:gd name="connsiteX8" fmla="*/ 0 w 545456"/>
              <a:gd name="connsiteY8" fmla="*/ 91632 h 4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456" h="411532">
                <a:moveTo>
                  <a:pt x="0" y="0"/>
                </a:moveTo>
                <a:lnTo>
                  <a:pt x="343576" y="0"/>
                </a:lnTo>
                <a:lnTo>
                  <a:pt x="376289" y="32713"/>
                </a:lnTo>
                <a:lnTo>
                  <a:pt x="376289" y="91632"/>
                </a:lnTo>
                <a:lnTo>
                  <a:pt x="545456" y="91632"/>
                </a:lnTo>
                <a:lnTo>
                  <a:pt x="545456" y="411532"/>
                </a:lnTo>
                <a:lnTo>
                  <a:pt x="0" y="411532"/>
                </a:lnTo>
                <a:lnTo>
                  <a:pt x="0" y="196277"/>
                </a:lnTo>
                <a:lnTo>
                  <a:pt x="0" y="91632"/>
                </a:lnTo>
                <a:close/>
              </a:path>
            </a:pathLst>
          </a:custGeom>
          <a:noFill/>
          <a:ln w="12600">
            <a:solidFill>
              <a:srgbClr val="B2C4D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511DF18F-C238-54F2-229B-F96FCA965143}"/>
              </a:ext>
            </a:extLst>
          </p:cNvPr>
          <p:cNvSpPr/>
          <p:nvPr/>
        </p:nvSpPr>
        <p:spPr>
          <a:xfrm>
            <a:off x="1040542" y="4088786"/>
            <a:ext cx="438991" cy="334924"/>
          </a:xfrm>
          <a:custGeom>
            <a:avLst/>
            <a:gdLst>
              <a:gd name="connsiteX0" fmla="*/ 0 w 545456"/>
              <a:gd name="connsiteY0" fmla="*/ 0 h 416150"/>
              <a:gd name="connsiteX1" fmla="*/ 343575 w 545456"/>
              <a:gd name="connsiteY1" fmla="*/ 0 h 416150"/>
              <a:gd name="connsiteX2" fmla="*/ 376289 w 545456"/>
              <a:gd name="connsiteY2" fmla="*/ 32714 h 416150"/>
              <a:gd name="connsiteX3" fmla="*/ 376289 w 545456"/>
              <a:gd name="connsiteY3" fmla="*/ 96250 h 416150"/>
              <a:gd name="connsiteX4" fmla="*/ 545456 w 545456"/>
              <a:gd name="connsiteY4" fmla="*/ 96250 h 416150"/>
              <a:gd name="connsiteX5" fmla="*/ 545456 w 545456"/>
              <a:gd name="connsiteY5" fmla="*/ 416150 h 416150"/>
              <a:gd name="connsiteX6" fmla="*/ 0 w 545456"/>
              <a:gd name="connsiteY6" fmla="*/ 416150 h 416150"/>
              <a:gd name="connsiteX7" fmla="*/ 0 w 545456"/>
              <a:gd name="connsiteY7" fmla="*/ 196278 h 416150"/>
              <a:gd name="connsiteX8" fmla="*/ 0 w 545456"/>
              <a:gd name="connsiteY8" fmla="*/ 96250 h 4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456" h="416150">
                <a:moveTo>
                  <a:pt x="0" y="0"/>
                </a:moveTo>
                <a:lnTo>
                  <a:pt x="343575" y="0"/>
                </a:lnTo>
                <a:lnTo>
                  <a:pt x="376289" y="32714"/>
                </a:lnTo>
                <a:lnTo>
                  <a:pt x="376289" y="96250"/>
                </a:lnTo>
                <a:lnTo>
                  <a:pt x="545456" y="96250"/>
                </a:lnTo>
                <a:lnTo>
                  <a:pt x="545456" y="416150"/>
                </a:lnTo>
                <a:lnTo>
                  <a:pt x="0" y="416150"/>
                </a:lnTo>
                <a:lnTo>
                  <a:pt x="0" y="196278"/>
                </a:lnTo>
                <a:lnTo>
                  <a:pt x="0" y="96250"/>
                </a:lnTo>
                <a:close/>
              </a:path>
            </a:pathLst>
          </a:custGeom>
          <a:noFill/>
          <a:ln w="12600">
            <a:solidFill>
              <a:srgbClr val="B2C4D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BC644466-BD9A-F168-41BD-359C22128093}"/>
              </a:ext>
            </a:extLst>
          </p:cNvPr>
          <p:cNvSpPr/>
          <p:nvPr/>
        </p:nvSpPr>
        <p:spPr>
          <a:xfrm>
            <a:off x="1479533" y="4666470"/>
            <a:ext cx="438991" cy="331642"/>
          </a:xfrm>
          <a:custGeom>
            <a:avLst/>
            <a:gdLst>
              <a:gd name="connsiteX0" fmla="*/ 0 w 545456"/>
              <a:gd name="connsiteY0" fmla="*/ 0 h 412072"/>
              <a:gd name="connsiteX1" fmla="*/ 343576 w 545456"/>
              <a:gd name="connsiteY1" fmla="*/ 0 h 412072"/>
              <a:gd name="connsiteX2" fmla="*/ 376289 w 545456"/>
              <a:gd name="connsiteY2" fmla="*/ 32713 h 412072"/>
              <a:gd name="connsiteX3" fmla="*/ 376289 w 545456"/>
              <a:gd name="connsiteY3" fmla="*/ 92173 h 412072"/>
              <a:gd name="connsiteX4" fmla="*/ 545456 w 545456"/>
              <a:gd name="connsiteY4" fmla="*/ 92173 h 412072"/>
              <a:gd name="connsiteX5" fmla="*/ 545456 w 545456"/>
              <a:gd name="connsiteY5" fmla="*/ 412072 h 412072"/>
              <a:gd name="connsiteX6" fmla="*/ 0 w 545456"/>
              <a:gd name="connsiteY6" fmla="*/ 412072 h 412072"/>
              <a:gd name="connsiteX7" fmla="*/ 0 w 545456"/>
              <a:gd name="connsiteY7" fmla="*/ 196277 h 412072"/>
              <a:gd name="connsiteX8" fmla="*/ 0 w 545456"/>
              <a:gd name="connsiteY8" fmla="*/ 92173 h 41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456" h="412072">
                <a:moveTo>
                  <a:pt x="0" y="0"/>
                </a:moveTo>
                <a:lnTo>
                  <a:pt x="343576" y="0"/>
                </a:lnTo>
                <a:lnTo>
                  <a:pt x="376289" y="32713"/>
                </a:lnTo>
                <a:lnTo>
                  <a:pt x="376289" y="92173"/>
                </a:lnTo>
                <a:lnTo>
                  <a:pt x="545456" y="92173"/>
                </a:lnTo>
                <a:lnTo>
                  <a:pt x="545456" y="412072"/>
                </a:lnTo>
                <a:lnTo>
                  <a:pt x="0" y="412072"/>
                </a:lnTo>
                <a:lnTo>
                  <a:pt x="0" y="196277"/>
                </a:lnTo>
                <a:lnTo>
                  <a:pt x="0" y="92173"/>
                </a:lnTo>
                <a:close/>
              </a:path>
            </a:pathLst>
          </a:custGeom>
          <a:noFill/>
          <a:ln w="12600">
            <a:solidFill>
              <a:srgbClr val="1E22A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EEAB25C-7A46-523F-92D4-9AA4A47A02B1}"/>
              </a:ext>
            </a:extLst>
          </p:cNvPr>
          <p:cNvCxnSpPr/>
          <p:nvPr/>
        </p:nvCxnSpPr>
        <p:spPr>
          <a:xfrm>
            <a:off x="619659" y="3133035"/>
            <a:ext cx="339062" cy="0"/>
          </a:xfrm>
          <a:prstGeom prst="line">
            <a:avLst/>
          </a:prstGeom>
          <a:ln w="12700">
            <a:solidFill>
              <a:srgbClr val="1E2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1852C58-AF12-219F-8F9B-9B7DDAE22BC9}"/>
              </a:ext>
            </a:extLst>
          </p:cNvPr>
          <p:cNvCxnSpPr>
            <a:cxnSpLocks/>
          </p:cNvCxnSpPr>
          <p:nvPr/>
        </p:nvCxnSpPr>
        <p:spPr>
          <a:xfrm>
            <a:off x="633040" y="3668250"/>
            <a:ext cx="853183" cy="3266"/>
          </a:xfrm>
          <a:prstGeom prst="line">
            <a:avLst/>
          </a:prstGeom>
          <a:ln w="12700">
            <a:solidFill>
              <a:srgbClr val="B2C4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F1B1CC3-11B1-C913-9B11-238FDFADAB49}"/>
              </a:ext>
            </a:extLst>
          </p:cNvPr>
          <p:cNvCxnSpPr>
            <a:cxnSpLocks/>
            <a:endCxn id="15" idx="7"/>
          </p:cNvCxnSpPr>
          <p:nvPr/>
        </p:nvCxnSpPr>
        <p:spPr>
          <a:xfrm>
            <a:off x="619659" y="4246754"/>
            <a:ext cx="420883" cy="0"/>
          </a:xfrm>
          <a:prstGeom prst="line">
            <a:avLst/>
          </a:prstGeom>
          <a:ln w="12700">
            <a:solidFill>
              <a:srgbClr val="B2C4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65D12F8-A1F5-CEC8-2769-6BA6D2E1F142}"/>
              </a:ext>
            </a:extLst>
          </p:cNvPr>
          <p:cNvCxnSpPr>
            <a:cxnSpLocks/>
            <a:endCxn id="17" idx="7"/>
          </p:cNvCxnSpPr>
          <p:nvPr/>
        </p:nvCxnSpPr>
        <p:spPr>
          <a:xfrm>
            <a:off x="619659" y="4824437"/>
            <a:ext cx="859874" cy="0"/>
          </a:xfrm>
          <a:prstGeom prst="line">
            <a:avLst/>
          </a:prstGeom>
          <a:ln w="12700">
            <a:solidFill>
              <a:srgbClr val="1E2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10">
            <a:extLst>
              <a:ext uri="{FF2B5EF4-FFF2-40B4-BE49-F238E27FC236}">
                <a16:creationId xmlns:a16="http://schemas.microsoft.com/office/drawing/2014/main" id="{74387BD2-0039-2BC9-9381-80402A11BCF8}"/>
              </a:ext>
            </a:extLst>
          </p:cNvPr>
          <p:cNvSpPr/>
          <p:nvPr/>
        </p:nvSpPr>
        <p:spPr>
          <a:xfrm>
            <a:off x="1337276" y="3053275"/>
            <a:ext cx="324900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</a:t>
            </a:r>
            <a:r>
              <a:rPr lang="en-US" sz="1400" b="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Calibri"/>
              </a:rPr>
              <a:t>test/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   </a:t>
            </a:r>
            <a:r>
              <a:rPr lang="en-US" sz="1400" b="0" strike="noStrike" spc="-1" dirty="0" err="1">
                <a:solidFill>
                  <a:srgbClr val="808080"/>
                </a:solidFill>
                <a:latin typeface="JetBrains Mono"/>
                <a:ea typeface="Calibri"/>
              </a:rPr>
              <a:t>namespace</a:t>
            </a:r>
            <a:r>
              <a:rPr lang="en-US" sz="1400" b="0" strike="noStrike" spc="-1" dirty="0" err="1">
                <a:solidFill>
                  <a:srgbClr val="667085"/>
                </a:solidFill>
                <a:latin typeface="Arial"/>
                <a:ea typeface="Calibri"/>
              </a:rPr>
              <a:t>_</a:t>
            </a:r>
            <a:r>
              <a:rPr lang="en-US" sz="1400" b="0" strike="noStrike" spc="-1" dirty="0" err="1">
                <a:solidFill>
                  <a:srgbClr val="808080"/>
                </a:solidFill>
                <a:latin typeface="JetBrains Mono"/>
                <a:ea typeface="Calibri"/>
              </a:rPr>
              <a:t>test.go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</a:t>
            </a:r>
            <a:r>
              <a:rPr lang="en-US" sz="1400" b="0" strike="noStrike" spc="-1" dirty="0" err="1">
                <a:solidFill>
                  <a:srgbClr val="808080"/>
                </a:solidFill>
                <a:latin typeface="JetBrains Mono"/>
                <a:ea typeface="DejaVu Sans"/>
              </a:rPr>
              <a:t>stor</a:t>
            </a: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/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   </a:t>
            </a:r>
            <a:r>
              <a:rPr lang="en-US" sz="1400" b="0" strike="noStrike" spc="-1" dirty="0" err="1">
                <a:solidFill>
                  <a:srgbClr val="667085"/>
                </a:solidFill>
                <a:latin typeface="JetBrains Mono"/>
                <a:ea typeface="DejaVu Sans"/>
              </a:rPr>
              <a:t>storage.go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</a:t>
            </a: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Calibri"/>
              </a:rPr>
              <a:t>   </a:t>
            </a:r>
            <a:r>
              <a:rPr lang="en-US" sz="14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Calibri"/>
                <a:ea typeface="Calibri"/>
              </a:rPr>
              <a:t>storage_test.go</a:t>
            </a:r>
            <a:r>
              <a:rPr lang="en-US" sz="14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25" name="TextBox 307">
            <a:extLst>
              <a:ext uri="{FF2B5EF4-FFF2-40B4-BE49-F238E27FC236}">
                <a16:creationId xmlns:a16="http://schemas.microsoft.com/office/drawing/2014/main" id="{2DB19EC2-6340-91E6-0A2E-15CD39A086DE}"/>
              </a:ext>
            </a:extLst>
          </p:cNvPr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22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7">
            <a:extLst>
              <a:ext uri="{FF2B5EF4-FFF2-40B4-BE49-F238E27FC236}">
                <a16:creationId xmlns:a16="http://schemas.microsoft.com/office/drawing/2014/main" id="{D3492CE1-9E40-EB41-8665-702B9BA3D1FB}"/>
              </a:ext>
            </a:extLst>
          </p:cNvPr>
          <p:cNvSpPr/>
          <p:nvPr/>
        </p:nvSpPr>
        <p:spPr>
          <a:xfrm>
            <a:off x="634563" y="2162702"/>
            <a:ext cx="10939815" cy="4219047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C7E2B63C-30E6-484E-867C-5F3B7E02026E}"/>
              </a:ext>
            </a:extLst>
          </p:cNvPr>
          <p:cNvSpPr/>
          <p:nvPr/>
        </p:nvSpPr>
        <p:spPr>
          <a:xfrm>
            <a:off x="1505075" y="2709034"/>
            <a:ext cx="9923338" cy="342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8  //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CreateNS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создаёт новое пространство имён.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9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func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CreateNS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(name string) (*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munn.Namespace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, error) {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10   ns, err :=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namespace.New</a:t>
            </a: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(name)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11   if err != nil {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12     return nil, err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13   }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14   return ns, nil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15  }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79DDA7-6CB8-4F2E-AE9C-FDEE3AC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1E22AA"/>
                </a:solidFill>
                <a:latin typeface="Futura PT Book"/>
                <a:ea typeface="DejaVu Sans"/>
              </a:rPr>
              <a:t>Покрытие кода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144D3-9857-E597-AD22-685BAC891430}"/>
              </a:ext>
            </a:extLst>
          </p:cNvPr>
          <p:cNvSpPr txBox="1"/>
          <p:nvPr/>
        </p:nvSpPr>
        <p:spPr>
          <a:xfrm>
            <a:off x="535704" y="1254858"/>
            <a:ext cx="850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При сохранении файла можно сразу запускать тесты и смотреть покрытие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21CD55-1907-B873-0224-7B327FBA9028}"/>
              </a:ext>
            </a:extLst>
          </p:cNvPr>
          <p:cNvGrpSpPr/>
          <p:nvPr/>
        </p:nvGrpSpPr>
        <p:grpSpPr>
          <a:xfrm>
            <a:off x="980359" y="3165687"/>
            <a:ext cx="221908" cy="2802754"/>
            <a:chOff x="3219120" y="3416040"/>
            <a:chExt cx="178920" cy="2009880"/>
          </a:xfrm>
        </p:grpSpPr>
        <p:sp>
          <p:nvSpPr>
            <p:cNvPr id="7" name="Прямоугольник 1">
              <a:extLst>
                <a:ext uri="{FF2B5EF4-FFF2-40B4-BE49-F238E27FC236}">
                  <a16:creationId xmlns:a16="http://schemas.microsoft.com/office/drawing/2014/main" id="{E8061AC5-45B8-C723-C059-0FBF9EDBB349}"/>
                </a:ext>
              </a:extLst>
            </p:cNvPr>
            <p:cNvSpPr/>
            <p:nvPr/>
          </p:nvSpPr>
          <p:spPr>
            <a:xfrm>
              <a:off x="3219120" y="3416040"/>
              <a:ext cx="178920" cy="869040"/>
            </a:xfrm>
            <a:prstGeom prst="rect">
              <a:avLst/>
            </a:prstGeom>
            <a:solidFill>
              <a:srgbClr val="1E22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Прямоугольник 6">
              <a:extLst>
                <a:ext uri="{FF2B5EF4-FFF2-40B4-BE49-F238E27FC236}">
                  <a16:creationId xmlns:a16="http://schemas.microsoft.com/office/drawing/2014/main" id="{C1F43E8A-CC67-A033-7A63-8FA1EFE55D48}"/>
                </a:ext>
              </a:extLst>
            </p:cNvPr>
            <p:cNvSpPr/>
            <p:nvPr/>
          </p:nvSpPr>
          <p:spPr>
            <a:xfrm>
              <a:off x="3219120" y="4556880"/>
              <a:ext cx="178920" cy="869040"/>
            </a:xfrm>
            <a:prstGeom prst="rect">
              <a:avLst/>
            </a:prstGeom>
            <a:solidFill>
              <a:srgbClr val="1E22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Прямоугольник 3">
              <a:extLst>
                <a:ext uri="{FF2B5EF4-FFF2-40B4-BE49-F238E27FC236}">
                  <a16:creationId xmlns:a16="http://schemas.microsoft.com/office/drawing/2014/main" id="{8E07C14C-EB24-CAEC-15AC-6C28FC1EB24E}"/>
                </a:ext>
              </a:extLst>
            </p:cNvPr>
            <p:cNvSpPr/>
            <p:nvPr/>
          </p:nvSpPr>
          <p:spPr>
            <a:xfrm>
              <a:off x="3219120" y="4286160"/>
              <a:ext cx="178920" cy="281880"/>
            </a:xfrm>
            <a:prstGeom prst="rect">
              <a:avLst/>
            </a:prstGeom>
            <a:solidFill>
              <a:srgbClr val="52CCF8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TextBox 307">
            <a:extLst>
              <a:ext uri="{FF2B5EF4-FFF2-40B4-BE49-F238E27FC236}">
                <a16:creationId xmlns:a16="http://schemas.microsoft.com/office/drawing/2014/main" id="{8C77ACDB-0271-7B83-BDA3-0756BD3C1569}"/>
              </a:ext>
            </a:extLst>
          </p:cNvPr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33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Прямая соединительная линия 33"/>
          <p:cNvSpPr/>
          <p:nvPr/>
        </p:nvSpPr>
        <p:spPr>
          <a:xfrm>
            <a:off x="-181080" y="4690656"/>
            <a:ext cx="3559711" cy="533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Текст 14"/>
          <p:cNvSpPr/>
          <p:nvPr/>
        </p:nvSpPr>
        <p:spPr>
          <a:xfrm>
            <a:off x="1789920" y="4341960"/>
            <a:ext cx="710928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trike="noStrike" spc="-1" dirty="0">
                <a:solidFill>
                  <a:srgbClr val="FFFFFF"/>
                </a:solidFill>
                <a:latin typeface="Futura PT Demi" panose="020B0502020204020303" pitchFamily="34" charset="0"/>
                <a:ea typeface="DejaVu Sans"/>
              </a:rPr>
              <a:t>АРХИТЕКТУРА</a:t>
            </a:r>
            <a:endParaRPr lang="ru-RU" strike="noStrike" spc="-1" dirty="0">
              <a:latin typeface="Futura PT Demi" panose="020B0502020204020303" pitchFamily="34" charset="0"/>
            </a:endParaRPr>
          </a:p>
        </p:txBody>
      </p:sp>
      <p:sp>
        <p:nvSpPr>
          <p:cNvPr id="525" name="TextBox 252"/>
          <p:cNvSpPr/>
          <p:nvPr/>
        </p:nvSpPr>
        <p:spPr>
          <a:xfrm>
            <a:off x="1797048" y="317052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ДОКУМЕНТАЦИЯ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526" name="TextBox 252"/>
          <p:cNvSpPr/>
          <p:nvPr/>
        </p:nvSpPr>
        <p:spPr>
          <a:xfrm>
            <a:off x="1797048" y="208296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СИНТАКСИС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527" name="TextBox 252"/>
          <p:cNvSpPr/>
          <p:nvPr/>
        </p:nvSpPr>
        <p:spPr>
          <a:xfrm>
            <a:off x="1797048" y="260064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НЕЙМИНГ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528" name="TextBox 252"/>
          <p:cNvSpPr/>
          <p:nvPr/>
        </p:nvSpPr>
        <p:spPr>
          <a:xfrm>
            <a:off x="1797048" y="376920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ТЕСТИРОВАНИЕ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Прямоугольник 93"/>
          <p:cNvSpPr/>
          <p:nvPr/>
        </p:nvSpPr>
        <p:spPr>
          <a:xfrm>
            <a:off x="625320" y="1438200"/>
            <a:ext cx="5144040" cy="2125080"/>
          </a:xfrm>
          <a:prstGeom prst="rect">
            <a:avLst/>
          </a:prstGeom>
          <a:solidFill>
            <a:srgbClr val="1E22AA">
              <a:alpha val="99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TextBox 334"/>
          <p:cNvSpPr/>
          <p:nvPr/>
        </p:nvSpPr>
        <p:spPr>
          <a:xfrm>
            <a:off x="997920" y="1747080"/>
            <a:ext cx="34041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Futura PT Medium"/>
                <a:ea typeface="DejaVu Sans"/>
              </a:rPr>
              <a:t>Взгляда сверху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1" name="TextBox 335"/>
          <p:cNvSpPr/>
          <p:nvPr/>
        </p:nvSpPr>
        <p:spPr>
          <a:xfrm>
            <a:off x="997920" y="2138400"/>
            <a:ext cx="436716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FFFFFF"/>
                </a:solidFill>
                <a:latin typeface="Futura PT Light"/>
                <a:ea typeface="DejaVu Sans"/>
              </a:rPr>
              <a:t>Необходимо понимать общую картинку, в которой работает сервис. Какой элемент для чего нужен. Из документации достаточно крупной схемки, </a:t>
            </a:r>
            <a:r>
              <a:rPr lang="ru-RU" sz="1400" b="0" strike="noStrike" spc="-1" dirty="0" err="1">
                <a:solidFill>
                  <a:srgbClr val="FFFFFF"/>
                </a:solidFill>
                <a:latin typeface="Futura PT Light"/>
                <a:ea typeface="DejaVu Sans"/>
              </a:rPr>
              <a:t>наприме</a:t>
            </a:r>
            <a:r>
              <a:rPr lang="en-US" sz="1400" b="0" strike="noStrike" spc="-1" dirty="0">
                <a:solidFill>
                  <a:srgbClr val="FFFFFF"/>
                </a:solidFill>
                <a:latin typeface="Futura PT Light"/>
                <a:ea typeface="DejaVu Sans"/>
              </a:rPr>
              <a:t>р</a:t>
            </a:r>
            <a:r>
              <a:rPr lang="ru-RU" sz="1400" b="0" strike="noStrike" spc="-1" dirty="0">
                <a:solidFill>
                  <a:srgbClr val="FFFFFF"/>
                </a:solidFill>
                <a:latin typeface="Futura PT Light"/>
                <a:ea typeface="DejaVu Sans"/>
              </a:rPr>
              <a:t> контекста и контейнеров из нотации С</a:t>
            </a:r>
            <a:r>
              <a:rPr lang="en-US" sz="1400" b="0" strike="noStrike" spc="-1" dirty="0">
                <a:solidFill>
                  <a:srgbClr val="FFFFFF"/>
                </a:solidFill>
                <a:latin typeface="Futura PT Light"/>
                <a:ea typeface="DejaVu Sans"/>
              </a:rPr>
              <a:t>4.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32" name="Прямоугольник 94"/>
          <p:cNvSpPr/>
          <p:nvPr/>
        </p:nvSpPr>
        <p:spPr>
          <a:xfrm>
            <a:off x="627840" y="4102920"/>
            <a:ext cx="5141520" cy="2125080"/>
          </a:xfrm>
          <a:prstGeom prst="rect">
            <a:avLst/>
          </a:prstGeom>
          <a:solidFill>
            <a:srgbClr val="1E22AA">
              <a:alpha val="99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Box 336"/>
          <p:cNvSpPr/>
          <p:nvPr/>
        </p:nvSpPr>
        <p:spPr>
          <a:xfrm>
            <a:off x="1000440" y="4411800"/>
            <a:ext cx="34041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Futura PT Medium"/>
                <a:ea typeface="DejaVu Sans"/>
              </a:rPr>
              <a:t>Короткой цепочки зависимостей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4" name="TextBox 337"/>
          <p:cNvSpPr/>
          <p:nvPr/>
        </p:nvSpPr>
        <p:spPr>
          <a:xfrm>
            <a:off x="1000440" y="4803120"/>
            <a:ext cx="43646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Futura PT Light"/>
                <a:ea typeface="DejaVu Sans"/>
              </a:rPr>
              <a:t>Во время отладки не хочется переключать контекст, отвлекаться на зависимости для изучения что они делают, а также переключаться на неудобства в самих зависимостях.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5" name="Прямоугольник 95"/>
          <p:cNvSpPr/>
          <p:nvPr/>
        </p:nvSpPr>
        <p:spPr>
          <a:xfrm>
            <a:off x="6427440" y="1438200"/>
            <a:ext cx="5144040" cy="2125080"/>
          </a:xfrm>
          <a:prstGeom prst="rect">
            <a:avLst/>
          </a:prstGeom>
          <a:solidFill>
            <a:srgbClr val="1E22AA">
              <a:alpha val="99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TextBox 338"/>
          <p:cNvSpPr/>
          <p:nvPr/>
        </p:nvSpPr>
        <p:spPr>
          <a:xfrm>
            <a:off x="6715440" y="1747080"/>
            <a:ext cx="34041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Futura PT Medium"/>
                <a:ea typeface="DejaVu Sans"/>
              </a:rPr>
              <a:t>Легко найти точку входа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7" name="TextBox 339"/>
          <p:cNvSpPr/>
          <p:nvPr/>
        </p:nvSpPr>
        <p:spPr>
          <a:xfrm>
            <a:off x="6715440" y="2138400"/>
            <a:ext cx="447588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Futura PT Light"/>
                <a:ea typeface="DejaVu Sans"/>
              </a:rPr>
              <a:t>Для начала выполнения задачи здорово было бы быстро найти точку входа, откуда начинать. Также легко восстановить цепочку вызовов, общий флоу выполнения.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8" name="Прямоугольник 96"/>
          <p:cNvSpPr/>
          <p:nvPr/>
        </p:nvSpPr>
        <p:spPr>
          <a:xfrm>
            <a:off x="6432480" y="4102920"/>
            <a:ext cx="5141520" cy="2125080"/>
          </a:xfrm>
          <a:prstGeom prst="rect">
            <a:avLst/>
          </a:prstGeom>
          <a:solidFill>
            <a:srgbClr val="1E22AA">
              <a:alpha val="99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TextBox 340"/>
          <p:cNvSpPr/>
          <p:nvPr/>
        </p:nvSpPr>
        <p:spPr>
          <a:xfrm>
            <a:off x="6717960" y="4411800"/>
            <a:ext cx="34041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Futura PT Medium"/>
                <a:ea typeface="DejaVu Sans"/>
              </a:rPr>
              <a:t>Быстрого исполнения тестов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40" name="TextBox 341"/>
          <p:cNvSpPr/>
          <p:nvPr/>
        </p:nvSpPr>
        <p:spPr>
          <a:xfrm>
            <a:off x="6717960" y="4803120"/>
            <a:ext cx="454536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Futura PT Light"/>
                <a:ea typeface="DejaVu Sans"/>
              </a:rPr>
              <a:t>При разработке классно, когда юнит-тесты очень легко добавить, иметь возможность запускать их только на определенную функцию, а также видеть результат выполнения мгновенно.</a:t>
            </a:r>
            <a:r>
              <a:rPr lang="en-US" sz="1400" b="0" strike="noStrike" spc="-1">
                <a:solidFill>
                  <a:srgbClr val="FFFFFF"/>
                </a:solidFill>
                <a:latin typeface="Futura PT Light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41" name="TextBox 342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42" name="TextBox 343"/>
          <p:cNvSpPr/>
          <p:nvPr/>
        </p:nvSpPr>
        <p:spPr>
          <a:xfrm>
            <a:off x="519120" y="659880"/>
            <a:ext cx="80060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Что ожидаем при сопровождении?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7">
            <a:extLst>
              <a:ext uri="{FF2B5EF4-FFF2-40B4-BE49-F238E27FC236}">
                <a16:creationId xmlns:a16="http://schemas.microsoft.com/office/drawing/2014/main" id="{0C4CFD9B-0E4C-71AA-0A57-9374C142DD48}"/>
              </a:ext>
            </a:extLst>
          </p:cNvPr>
          <p:cNvSpPr/>
          <p:nvPr/>
        </p:nvSpPr>
        <p:spPr>
          <a:xfrm>
            <a:off x="634563" y="1427040"/>
            <a:ext cx="10939815" cy="4954709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3" name="TextBox 342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44" name="TextBox 343"/>
          <p:cNvSpPr/>
          <p:nvPr/>
        </p:nvSpPr>
        <p:spPr>
          <a:xfrm>
            <a:off x="519120" y="659880"/>
            <a:ext cx="80060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Элементы архитектуры</a:t>
            </a:r>
            <a:endParaRPr lang="ru-RU" sz="3200" b="0" strike="noStrike" spc="-1">
              <a:latin typeface="Arial"/>
            </a:endParaRPr>
          </a:p>
        </p:txBody>
      </p:sp>
      <p:grpSp>
        <p:nvGrpSpPr>
          <p:cNvPr id="545" name="Группа 9"/>
          <p:cNvGrpSpPr/>
          <p:nvPr/>
        </p:nvGrpSpPr>
        <p:grpSpPr>
          <a:xfrm>
            <a:off x="1885320" y="2428920"/>
            <a:ext cx="8421120" cy="2531160"/>
            <a:chOff x="1885320" y="2428920"/>
            <a:chExt cx="8421120" cy="2531160"/>
          </a:xfrm>
        </p:grpSpPr>
        <p:sp>
          <p:nvSpPr>
            <p:cNvPr id="546" name="Прямоугольник 93"/>
            <p:cNvSpPr/>
            <p:nvPr/>
          </p:nvSpPr>
          <p:spPr>
            <a:xfrm>
              <a:off x="1885320" y="2835000"/>
              <a:ext cx="2128320" cy="2125080"/>
            </a:xfrm>
            <a:prstGeom prst="rect">
              <a:avLst/>
            </a:prstGeom>
            <a:solidFill>
              <a:srgbClr val="1E22AA">
                <a:alpha val="99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UC-1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ru-RU" sz="1200" b="0" strike="noStrike" spc="-1">
                  <a:solidFill>
                    <a:srgbClr val="FFFFFF"/>
                  </a:solidFill>
                  <a:latin typeface="Futura PT Light"/>
                  <a:ea typeface="DejaVu Sans"/>
                </a:rPr>
                <a:t>«Создать пространство имён»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547" name="Прямоугольник 93"/>
            <p:cNvSpPr/>
            <p:nvPr/>
          </p:nvSpPr>
          <p:spPr>
            <a:xfrm>
              <a:off x="5031720" y="2835000"/>
              <a:ext cx="2128320" cy="2125080"/>
            </a:xfrm>
            <a:prstGeom prst="rect">
              <a:avLst/>
            </a:prstGeom>
            <a:solidFill>
              <a:srgbClr val="1E22AA">
                <a:alpha val="99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CreateNamespace()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548" name="Прямоугольник 93"/>
            <p:cNvSpPr/>
            <p:nvPr/>
          </p:nvSpPr>
          <p:spPr>
            <a:xfrm>
              <a:off x="8178120" y="2835000"/>
              <a:ext cx="2128320" cy="2125080"/>
            </a:xfrm>
            <a:prstGeom prst="rect">
              <a:avLst/>
            </a:prstGeom>
            <a:solidFill>
              <a:srgbClr val="1E22AA">
                <a:alpha val="99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Структура </a:t>
              </a:r>
              <a:r>
                <a:rPr lang="en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Namespace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549" name="TextBox 4"/>
            <p:cNvSpPr/>
            <p:nvPr/>
          </p:nvSpPr>
          <p:spPr>
            <a:xfrm>
              <a:off x="1885320" y="2428920"/>
              <a:ext cx="212832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600" b="0" strike="noStrike" spc="-1" dirty="0" err="1">
                  <a:solidFill>
                    <a:schemeClr val="tx2"/>
                  </a:solidFill>
                  <a:latin typeface="Futura PT Book"/>
                  <a:ea typeface="DejaVu Sans"/>
                </a:rPr>
                <a:t>Use</a:t>
              </a:r>
              <a:r>
                <a:rPr lang="ru-RU" sz="1600" b="0" strike="noStrike" spc="-1" dirty="0">
                  <a:solidFill>
                    <a:schemeClr val="tx2"/>
                  </a:solidFill>
                  <a:latin typeface="Futura PT Book"/>
                  <a:ea typeface="DejaVu Sans"/>
                </a:rPr>
                <a:t> </a:t>
              </a:r>
              <a:r>
                <a:rPr lang="ru-RU" sz="1600" b="0" strike="noStrike" spc="-1" dirty="0" err="1">
                  <a:solidFill>
                    <a:schemeClr val="tx2"/>
                  </a:solidFill>
                  <a:latin typeface="Futura PT Book"/>
                  <a:ea typeface="DejaVu Sans"/>
                </a:rPr>
                <a:t>Cases</a:t>
              </a:r>
              <a:endParaRPr lang="ru-RU" sz="1600" b="0" strike="noStrike" spc="-1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550" name="TextBox 5"/>
            <p:cNvSpPr/>
            <p:nvPr/>
          </p:nvSpPr>
          <p:spPr>
            <a:xfrm>
              <a:off x="5031720" y="2428920"/>
              <a:ext cx="212832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600" b="0" strike="noStrike" spc="-1">
                  <a:solidFill>
                    <a:schemeClr val="tx2"/>
                  </a:solidFill>
                  <a:latin typeface="Futura PT Book"/>
                  <a:ea typeface="DejaVu Sans"/>
                </a:rPr>
                <a:t>Глаголы</a:t>
              </a:r>
              <a:endParaRPr lang="ru-RU" sz="1600" b="0" strike="noStrike" spc="-1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551" name="TextBox 6"/>
            <p:cNvSpPr/>
            <p:nvPr/>
          </p:nvSpPr>
          <p:spPr>
            <a:xfrm>
              <a:off x="8168040" y="2428920"/>
              <a:ext cx="212832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600" b="0" strike="noStrike" spc="-1">
                  <a:solidFill>
                    <a:schemeClr val="tx2"/>
                  </a:solidFill>
                  <a:latin typeface="Futura PT Book"/>
                  <a:ea typeface="DejaVu Sans"/>
                </a:rPr>
                <a:t>Существительные</a:t>
              </a:r>
              <a:endParaRPr lang="ru-RU" sz="1600" b="0" strike="noStrike" spc="-1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552" name="Прямая соединительная линия 7"/>
            <p:cNvSpPr/>
            <p:nvPr/>
          </p:nvSpPr>
          <p:spPr>
            <a:xfrm>
              <a:off x="4183560" y="3897720"/>
              <a:ext cx="672840" cy="360"/>
            </a:xfrm>
            <a:prstGeom prst="line">
              <a:avLst/>
            </a:prstGeom>
            <a:ln w="12700">
              <a:solidFill>
                <a:srgbClr val="1E22AA"/>
              </a:solidFill>
              <a:miter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Прямая соединительная линия 8"/>
            <p:cNvSpPr/>
            <p:nvPr/>
          </p:nvSpPr>
          <p:spPr>
            <a:xfrm>
              <a:off x="7329600" y="3897720"/>
              <a:ext cx="673200" cy="360"/>
            </a:xfrm>
            <a:prstGeom prst="line">
              <a:avLst/>
            </a:prstGeom>
            <a:ln w="12700">
              <a:solidFill>
                <a:srgbClr val="1E22AA"/>
              </a:solidFill>
              <a:miter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Box 307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55" name="TextBox 308"/>
          <p:cNvSpPr/>
          <p:nvPr/>
        </p:nvSpPr>
        <p:spPr>
          <a:xfrm>
            <a:off x="519120" y="659880"/>
            <a:ext cx="9834840" cy="50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TextBox 311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Элементы архитектуры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57" name="Прямоугольник 849"/>
          <p:cNvSpPr/>
          <p:nvPr/>
        </p:nvSpPr>
        <p:spPr>
          <a:xfrm>
            <a:off x="543600" y="1191960"/>
            <a:ext cx="8069400" cy="9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Futura PT Book"/>
                <a:ea typeface="DejaVu Sans"/>
              </a:rPr>
              <a:t>Пример:</a:t>
            </a:r>
            <a:br>
              <a:rPr sz="1800" dirty="0"/>
            </a:br>
            <a:r>
              <a:rPr lang="en" sz="1600" b="0" strike="noStrike" spc="-1" dirty="0">
                <a:solidFill>
                  <a:srgbClr val="000000"/>
                </a:solidFill>
                <a:ea typeface="DejaVu Sans"/>
              </a:rPr>
              <a:t>Use case — </a:t>
            </a:r>
            <a:r>
              <a:rPr lang="ru-RU" sz="1600" b="0" strike="noStrike" spc="-1" dirty="0">
                <a:solidFill>
                  <a:srgbClr val="000000"/>
                </a:solidFill>
                <a:ea typeface="DejaVu Sans"/>
              </a:rPr>
              <a:t>создать пространство имён. Запрос попадает в </a:t>
            </a:r>
            <a:r>
              <a:rPr lang="en" sz="1600" b="0" strike="noStrike" spc="-1" dirty="0">
                <a:solidFill>
                  <a:srgbClr val="000000"/>
                </a:solidFill>
                <a:ea typeface="DejaVu Sans"/>
              </a:rPr>
              <a:t>handler, </a:t>
            </a:r>
            <a:r>
              <a:rPr lang="ru-RU" sz="1600" b="0" strike="noStrike" spc="-1" dirty="0">
                <a:solidFill>
                  <a:srgbClr val="000000"/>
                </a:solidFill>
                <a:ea typeface="DejaVu Sans"/>
              </a:rPr>
              <a:t>в нём нам легко найти функцию </a:t>
            </a:r>
            <a:r>
              <a:rPr lang="en" sz="1600" b="0" strike="noStrike" spc="-1" dirty="0" err="1">
                <a:solidFill>
                  <a:srgbClr val="000000"/>
                </a:solidFill>
                <a:ea typeface="DejaVu Sans"/>
              </a:rPr>
              <a:t>CreateNS</a:t>
            </a:r>
            <a:r>
              <a:rPr lang="en" sz="16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ea typeface="DejaVu Sans"/>
              </a:rPr>
              <a:t>затем в сервис, там также легко найти функцию </a:t>
            </a:r>
            <a:r>
              <a:rPr lang="en" sz="1600" b="0" strike="noStrike" spc="-1" dirty="0" err="1">
                <a:solidFill>
                  <a:srgbClr val="000000"/>
                </a:solidFill>
                <a:ea typeface="DejaVu Sans"/>
              </a:rPr>
              <a:t>CreateNS</a:t>
            </a:r>
            <a:r>
              <a:rPr lang="en" sz="16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1600" b="0" strike="noStrike" spc="-1" dirty="0"/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</p:txBody>
      </p:sp>
      <p:grpSp>
        <p:nvGrpSpPr>
          <p:cNvPr id="558" name="Группа 19"/>
          <p:cNvGrpSpPr/>
          <p:nvPr/>
        </p:nvGrpSpPr>
        <p:grpSpPr>
          <a:xfrm>
            <a:off x="631800" y="2284200"/>
            <a:ext cx="8420760" cy="637920"/>
            <a:chOff x="631800" y="2284200"/>
            <a:chExt cx="8420760" cy="637920"/>
          </a:xfrm>
        </p:grpSpPr>
        <p:sp>
          <p:nvSpPr>
            <p:cNvPr id="559" name="Прямоугольник 93"/>
            <p:cNvSpPr/>
            <p:nvPr/>
          </p:nvSpPr>
          <p:spPr>
            <a:xfrm>
              <a:off x="631800" y="2284200"/>
              <a:ext cx="2128320" cy="637920"/>
            </a:xfrm>
            <a:prstGeom prst="rect">
              <a:avLst/>
            </a:prstGeom>
            <a:solidFill>
              <a:srgbClr val="1E22AA">
                <a:alpha val="99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Клиент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560" name="Прямоугольник 93"/>
            <p:cNvSpPr/>
            <p:nvPr/>
          </p:nvSpPr>
          <p:spPr>
            <a:xfrm>
              <a:off x="3778200" y="2284200"/>
              <a:ext cx="2128320" cy="637920"/>
            </a:xfrm>
            <a:prstGeom prst="rect">
              <a:avLst/>
            </a:prstGeom>
            <a:solidFill>
              <a:srgbClr val="1E22AA">
                <a:alpha val="99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Handler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561" name="Прямоугольник 93"/>
            <p:cNvSpPr/>
            <p:nvPr/>
          </p:nvSpPr>
          <p:spPr>
            <a:xfrm>
              <a:off x="6924240" y="2284200"/>
              <a:ext cx="2128320" cy="637920"/>
            </a:xfrm>
            <a:prstGeom prst="rect">
              <a:avLst/>
            </a:prstGeom>
            <a:solidFill>
              <a:srgbClr val="1E22AA">
                <a:alpha val="99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400" b="0" strike="noStrike" spc="-1">
                  <a:solidFill>
                    <a:srgbClr val="FFFFFF"/>
                  </a:solidFill>
                  <a:latin typeface="Futura PT Medium"/>
                  <a:ea typeface="DejaVu Sans"/>
                </a:rPr>
                <a:t>Service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562" name="Прямая соединительная линия 17"/>
            <p:cNvSpPr/>
            <p:nvPr/>
          </p:nvSpPr>
          <p:spPr>
            <a:xfrm>
              <a:off x="2929680" y="2603520"/>
              <a:ext cx="673200" cy="360"/>
            </a:xfrm>
            <a:prstGeom prst="line">
              <a:avLst/>
            </a:prstGeom>
            <a:ln w="12700">
              <a:solidFill>
                <a:srgbClr val="1E22AA"/>
              </a:solidFill>
              <a:miter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Прямая соединительная линия 18"/>
            <p:cNvSpPr/>
            <p:nvPr/>
          </p:nvSpPr>
          <p:spPr>
            <a:xfrm>
              <a:off x="6076080" y="2603520"/>
              <a:ext cx="673200" cy="360"/>
            </a:xfrm>
            <a:prstGeom prst="line">
              <a:avLst/>
            </a:prstGeom>
            <a:ln w="12700">
              <a:solidFill>
                <a:srgbClr val="1E22AA"/>
              </a:solidFill>
              <a:miter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4" name="Прямоугольник 77"/>
          <p:cNvSpPr/>
          <p:nvPr/>
        </p:nvSpPr>
        <p:spPr>
          <a:xfrm>
            <a:off x="4047119" y="3284538"/>
            <a:ext cx="7520993" cy="3156942"/>
          </a:xfrm>
          <a:prstGeom prst="rect">
            <a:avLst/>
          </a:prstGeom>
          <a:solidFill>
            <a:srgbClr val="F5F7F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Прямоугольник 78"/>
          <p:cNvSpPr/>
          <p:nvPr/>
        </p:nvSpPr>
        <p:spPr>
          <a:xfrm>
            <a:off x="3972960" y="3274028"/>
            <a:ext cx="59040" cy="3156942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Прямоугольник 79"/>
          <p:cNvSpPr/>
          <p:nvPr/>
        </p:nvSpPr>
        <p:spPr>
          <a:xfrm>
            <a:off x="631800" y="3284538"/>
            <a:ext cx="2799720" cy="3156942"/>
          </a:xfrm>
          <a:prstGeom prst="rect">
            <a:avLst/>
          </a:prstGeom>
          <a:solidFill>
            <a:srgbClr val="F5F7F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TextBox 309"/>
          <p:cNvSpPr/>
          <p:nvPr/>
        </p:nvSpPr>
        <p:spPr>
          <a:xfrm>
            <a:off x="4332960" y="3659760"/>
            <a:ext cx="6838560" cy="2437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//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CreateNS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обрабатывает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запрос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создания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нового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пространства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имён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1600" b="0" strike="noStrike" spc="-1" dirty="0"/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func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(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hdlr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*Handler)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CreateNS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(w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http.ResponseWriter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, r *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http.Request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) {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ns, err :=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hdlr.storSvc.CreateNS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(name)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if err != nil {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w.WriteHeader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http.StatusInternalServerError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}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w.Write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([]byte(“Ok”))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}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69" name="Rectangle 6"/>
          <p:cNvSpPr/>
          <p:nvPr/>
        </p:nvSpPr>
        <p:spPr>
          <a:xfrm flipH="1">
            <a:off x="1184040" y="4712040"/>
            <a:ext cx="2070000" cy="417240"/>
          </a:xfrm>
          <a:prstGeom prst="rect">
            <a:avLst/>
          </a:prstGeom>
          <a:noFill/>
          <a:ln w="12600">
            <a:solidFill>
              <a:srgbClr val="1E22A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Прямая соединительная линия 25"/>
          <p:cNvSpPr/>
          <p:nvPr/>
        </p:nvSpPr>
        <p:spPr>
          <a:xfrm>
            <a:off x="3263796" y="4922544"/>
            <a:ext cx="703568" cy="8015"/>
          </a:xfrm>
          <a:prstGeom prst="line">
            <a:avLst/>
          </a:prstGeom>
          <a:ln w="12700">
            <a:solidFill>
              <a:srgbClr val="1E22AA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TextBox 310"/>
          <p:cNvSpPr/>
          <p:nvPr/>
        </p:nvSpPr>
        <p:spPr>
          <a:xfrm>
            <a:off x="1331280" y="3695760"/>
            <a:ext cx="2539440" cy="26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Calibri"/>
              </a:rPr>
              <a:t>namespace/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   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Calibri"/>
              </a:rPr>
              <a:t>namespace.go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storage/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       </a:t>
            </a:r>
            <a:r>
              <a:rPr lang="en-US" sz="1200" b="0" strike="noStrike" spc="-1" dirty="0">
                <a:solidFill>
                  <a:srgbClr val="667085"/>
                </a:solidFill>
                <a:highlight>
                  <a:srgbClr val="0000FF"/>
                </a:highlight>
                <a:latin typeface="JetBrains Mono"/>
                <a:ea typeface="DejaVu Sans"/>
              </a:rPr>
              <a:t> </a:t>
            </a:r>
            <a:r>
              <a:rPr lang="en-US" sz="1200" b="0" strike="noStrike" spc="-1" dirty="0" err="1">
                <a:solidFill>
                  <a:srgbClr val="FFFFFF"/>
                </a:solidFill>
                <a:highlight>
                  <a:srgbClr val="0000FF"/>
                </a:highlight>
                <a:latin typeface="JetBrains Mono"/>
                <a:ea typeface="Calibri"/>
              </a:rPr>
              <a:t>handler.go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Calibri"/>
              </a:rPr>
              <a:t>       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Calibri"/>
              </a:rPr>
              <a:t>service.go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Calibri"/>
              </a:rPr>
              <a:t>     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Calibri"/>
              </a:rPr>
              <a:t>namespace.go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Calibri"/>
              </a:rPr>
              <a:t>     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Calibri"/>
              </a:rPr>
              <a:t>go.mod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572" name="Прямая соединительная линия 28"/>
          <p:cNvSpPr/>
          <p:nvPr/>
        </p:nvSpPr>
        <p:spPr>
          <a:xfrm flipV="1">
            <a:off x="1001160" y="3436200"/>
            <a:ext cx="7560" cy="298368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Прямая соединительная линия 29"/>
          <p:cNvSpPr/>
          <p:nvPr/>
        </p:nvSpPr>
        <p:spPr>
          <a:xfrm flipH="1">
            <a:off x="1001160" y="4227120"/>
            <a:ext cx="899280" cy="1188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Прямая соединительная линия 30"/>
          <p:cNvSpPr/>
          <p:nvPr/>
        </p:nvSpPr>
        <p:spPr>
          <a:xfrm flipH="1" flipV="1">
            <a:off x="1462680" y="4920120"/>
            <a:ext cx="430920" cy="1044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75" name="Группа 31"/>
          <p:cNvGrpSpPr/>
          <p:nvPr/>
        </p:nvGrpSpPr>
        <p:grpSpPr>
          <a:xfrm>
            <a:off x="1159560" y="3675600"/>
            <a:ext cx="363600" cy="273240"/>
            <a:chOff x="1159560" y="3675600"/>
            <a:chExt cx="363600" cy="273240"/>
          </a:xfrm>
        </p:grpSpPr>
        <p:sp>
          <p:nvSpPr>
            <p:cNvPr id="576" name="Прямоугольник 56"/>
            <p:cNvSpPr/>
            <p:nvPr/>
          </p:nvSpPr>
          <p:spPr>
            <a:xfrm>
              <a:off x="1161000" y="3736440"/>
              <a:ext cx="362160" cy="212400"/>
            </a:xfrm>
            <a:prstGeom prst="rect">
              <a:avLst/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Прямоугольник: один усеченный угол 57"/>
            <p:cNvSpPr/>
            <p:nvPr/>
          </p:nvSpPr>
          <p:spPr>
            <a:xfrm>
              <a:off x="1159560" y="367560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8" name="Группа 32"/>
          <p:cNvGrpSpPr/>
          <p:nvPr/>
        </p:nvGrpSpPr>
        <p:grpSpPr>
          <a:xfrm>
            <a:off x="1615680" y="4059000"/>
            <a:ext cx="362160" cy="273600"/>
            <a:chOff x="1615680" y="4059000"/>
            <a:chExt cx="362160" cy="273600"/>
          </a:xfrm>
        </p:grpSpPr>
        <p:sp>
          <p:nvSpPr>
            <p:cNvPr id="579" name="Прямоугольник 54"/>
            <p:cNvSpPr/>
            <p:nvPr/>
          </p:nvSpPr>
          <p:spPr>
            <a:xfrm>
              <a:off x="1615680" y="4120200"/>
              <a:ext cx="362160" cy="212400"/>
            </a:xfrm>
            <a:prstGeom prst="rect">
              <a:avLst/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Прямоугольник: один усеченный угол 55"/>
            <p:cNvSpPr/>
            <p:nvPr/>
          </p:nvSpPr>
          <p:spPr>
            <a:xfrm>
              <a:off x="1615680" y="405900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81" name="Группа 33"/>
          <p:cNvGrpSpPr/>
          <p:nvPr/>
        </p:nvGrpSpPr>
        <p:grpSpPr>
          <a:xfrm>
            <a:off x="1161000" y="4412520"/>
            <a:ext cx="362160" cy="273240"/>
            <a:chOff x="1161000" y="4412520"/>
            <a:chExt cx="362160" cy="273240"/>
          </a:xfrm>
        </p:grpSpPr>
        <p:sp>
          <p:nvSpPr>
            <p:cNvPr id="582" name="Прямоугольник 52"/>
            <p:cNvSpPr/>
            <p:nvPr/>
          </p:nvSpPr>
          <p:spPr>
            <a:xfrm>
              <a:off x="1161000" y="4473360"/>
              <a:ext cx="362160" cy="212400"/>
            </a:xfrm>
            <a:prstGeom prst="rect">
              <a:avLst/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" name="Прямоугольник: один усеченный угол 53"/>
            <p:cNvSpPr/>
            <p:nvPr/>
          </p:nvSpPr>
          <p:spPr>
            <a:xfrm>
              <a:off x="1162800" y="441252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84" name="Группа 34"/>
          <p:cNvGrpSpPr/>
          <p:nvPr/>
        </p:nvGrpSpPr>
        <p:grpSpPr>
          <a:xfrm>
            <a:off x="1615680" y="4775760"/>
            <a:ext cx="362160" cy="273600"/>
            <a:chOff x="1615680" y="4775760"/>
            <a:chExt cx="362160" cy="273600"/>
          </a:xfrm>
        </p:grpSpPr>
        <p:sp>
          <p:nvSpPr>
            <p:cNvPr id="585" name="Прямоугольник 50"/>
            <p:cNvSpPr/>
            <p:nvPr/>
          </p:nvSpPr>
          <p:spPr>
            <a:xfrm>
              <a:off x="1615680" y="4836960"/>
              <a:ext cx="362160" cy="212400"/>
            </a:xfrm>
            <a:prstGeom prst="rect">
              <a:avLst/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" name="Прямоугольник: один усеченный угол 51"/>
            <p:cNvSpPr/>
            <p:nvPr/>
          </p:nvSpPr>
          <p:spPr>
            <a:xfrm>
              <a:off x="1615680" y="477576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1E22A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7" name="Прямая соединительная линия 35"/>
          <p:cNvSpPr/>
          <p:nvPr/>
        </p:nvSpPr>
        <p:spPr>
          <a:xfrm flipH="1" flipV="1">
            <a:off x="1462680" y="5285160"/>
            <a:ext cx="430920" cy="1044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88" name="Группа 36"/>
          <p:cNvGrpSpPr/>
          <p:nvPr/>
        </p:nvGrpSpPr>
        <p:grpSpPr>
          <a:xfrm>
            <a:off x="1611720" y="5139360"/>
            <a:ext cx="362160" cy="273600"/>
            <a:chOff x="1611720" y="5139360"/>
            <a:chExt cx="362160" cy="273600"/>
          </a:xfrm>
        </p:grpSpPr>
        <p:sp>
          <p:nvSpPr>
            <p:cNvPr id="589" name="Прямоугольник 48"/>
            <p:cNvSpPr/>
            <p:nvPr/>
          </p:nvSpPr>
          <p:spPr>
            <a:xfrm>
              <a:off x="1611720" y="5200560"/>
              <a:ext cx="362160" cy="212400"/>
            </a:xfrm>
            <a:prstGeom prst="rect">
              <a:avLst/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Прямоугольник: один усеченный угол 49"/>
            <p:cNvSpPr/>
            <p:nvPr/>
          </p:nvSpPr>
          <p:spPr>
            <a:xfrm>
              <a:off x="1613520" y="513936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1" name="Группа 38"/>
          <p:cNvGrpSpPr/>
          <p:nvPr/>
        </p:nvGrpSpPr>
        <p:grpSpPr>
          <a:xfrm>
            <a:off x="1188360" y="5473800"/>
            <a:ext cx="362160" cy="273600"/>
            <a:chOff x="1188360" y="5473800"/>
            <a:chExt cx="362160" cy="273600"/>
          </a:xfrm>
        </p:grpSpPr>
        <p:sp>
          <p:nvSpPr>
            <p:cNvPr id="592" name="Прямоугольник 46"/>
            <p:cNvSpPr/>
            <p:nvPr/>
          </p:nvSpPr>
          <p:spPr>
            <a:xfrm>
              <a:off x="1188360" y="5535000"/>
              <a:ext cx="362160" cy="212400"/>
            </a:xfrm>
            <a:prstGeom prst="rect">
              <a:avLst/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Прямоугольник: один усеченный угол 47"/>
            <p:cNvSpPr/>
            <p:nvPr/>
          </p:nvSpPr>
          <p:spPr>
            <a:xfrm>
              <a:off x="1190160" y="547380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4" name="Группа 39"/>
          <p:cNvGrpSpPr/>
          <p:nvPr/>
        </p:nvGrpSpPr>
        <p:grpSpPr>
          <a:xfrm>
            <a:off x="1181520" y="5847480"/>
            <a:ext cx="363600" cy="273240"/>
            <a:chOff x="1181520" y="5847480"/>
            <a:chExt cx="363600" cy="273240"/>
          </a:xfrm>
        </p:grpSpPr>
        <p:sp>
          <p:nvSpPr>
            <p:cNvPr id="595" name="Прямоугольник 44"/>
            <p:cNvSpPr/>
            <p:nvPr/>
          </p:nvSpPr>
          <p:spPr>
            <a:xfrm>
              <a:off x="1182960" y="5908320"/>
              <a:ext cx="362160" cy="212400"/>
            </a:xfrm>
            <a:prstGeom prst="rect">
              <a:avLst/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Прямоугольник: один усеченный угол 45"/>
            <p:cNvSpPr/>
            <p:nvPr/>
          </p:nvSpPr>
          <p:spPr>
            <a:xfrm>
              <a:off x="1181520" y="5847480"/>
              <a:ext cx="249840" cy="130320"/>
            </a:xfrm>
            <a:prstGeom prst="snip1Rect">
              <a:avLst>
                <a:gd name="adj" fmla="val 16667"/>
              </a:avLst>
            </a:prstGeom>
            <a:solidFill>
              <a:srgbClr val="66708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7" name="Прямая соединительная линия 40"/>
          <p:cNvSpPr/>
          <p:nvPr/>
        </p:nvSpPr>
        <p:spPr>
          <a:xfrm flipH="1" flipV="1">
            <a:off x="998280" y="4558680"/>
            <a:ext cx="430920" cy="1044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Прямая соединительная линия 41"/>
          <p:cNvSpPr/>
          <p:nvPr/>
        </p:nvSpPr>
        <p:spPr>
          <a:xfrm flipH="1" flipV="1">
            <a:off x="998280" y="3822480"/>
            <a:ext cx="430920" cy="1044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Прямая соединительная линия 42"/>
          <p:cNvSpPr/>
          <p:nvPr/>
        </p:nvSpPr>
        <p:spPr>
          <a:xfrm flipH="1" flipV="1">
            <a:off x="998280" y="5619600"/>
            <a:ext cx="430920" cy="1044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Прямая соединительная линия 43"/>
          <p:cNvSpPr/>
          <p:nvPr/>
        </p:nvSpPr>
        <p:spPr>
          <a:xfrm flipH="1" flipV="1">
            <a:off x="998280" y="5987520"/>
            <a:ext cx="430920" cy="10440"/>
          </a:xfrm>
          <a:prstGeom prst="line">
            <a:avLst/>
          </a:prstGeom>
          <a:ln w="12600">
            <a:solidFill>
              <a:srgbClr val="66708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Прямая соединительная линия 60"/>
          <p:cNvSpPr/>
          <p:nvPr/>
        </p:nvSpPr>
        <p:spPr>
          <a:xfrm flipV="1">
            <a:off x="1464480" y="4616280"/>
            <a:ext cx="360" cy="672120"/>
          </a:xfrm>
          <a:prstGeom prst="line">
            <a:avLst/>
          </a:prstGeom>
          <a:ln w="12600">
            <a:solidFill>
              <a:srgbClr val="66708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01250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7">
            <a:extLst>
              <a:ext uri="{FF2B5EF4-FFF2-40B4-BE49-F238E27FC236}">
                <a16:creationId xmlns:a16="http://schemas.microsoft.com/office/drawing/2014/main" id="{EC4F3D33-9A91-FEA1-40F4-2CBE6D8E2E55}"/>
              </a:ext>
            </a:extLst>
          </p:cNvPr>
          <p:cNvSpPr/>
          <p:nvPr/>
        </p:nvSpPr>
        <p:spPr>
          <a:xfrm>
            <a:off x="6280408" y="2649621"/>
            <a:ext cx="5309079" cy="3732128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Прямоугольник 47">
            <a:extLst>
              <a:ext uri="{FF2B5EF4-FFF2-40B4-BE49-F238E27FC236}">
                <a16:creationId xmlns:a16="http://schemas.microsoft.com/office/drawing/2014/main" id="{9B91EFF4-53C1-7F55-00BF-9B8B9E7B6A65}"/>
              </a:ext>
            </a:extLst>
          </p:cNvPr>
          <p:cNvSpPr/>
          <p:nvPr/>
        </p:nvSpPr>
        <p:spPr>
          <a:xfrm>
            <a:off x="623888" y="2649622"/>
            <a:ext cx="5309079" cy="3732128"/>
          </a:xfrm>
          <a:prstGeom prst="rect">
            <a:avLst/>
          </a:prstGeom>
          <a:solidFill>
            <a:srgbClr val="F2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2" name="TextBox 351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03" name="TextBox 352"/>
          <p:cNvSpPr/>
          <p:nvPr/>
        </p:nvSpPr>
        <p:spPr>
          <a:xfrm>
            <a:off x="519120" y="659880"/>
            <a:ext cx="9834840" cy="50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TextBox 353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Элементы архитектуры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06" name="Прямоугольник 1"/>
          <p:cNvSpPr/>
          <p:nvPr/>
        </p:nvSpPr>
        <p:spPr>
          <a:xfrm>
            <a:off x="522290" y="1278307"/>
            <a:ext cx="7858080" cy="103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При </a:t>
            </a:r>
            <a:r>
              <a:rPr lang="ru-RU" sz="2400" b="0" strike="noStrike" spc="-1" dirty="0" err="1">
                <a:solidFill>
                  <a:srgbClr val="000000"/>
                </a:solidFill>
                <a:ea typeface="DejaVu Sans"/>
              </a:rPr>
              <a:t>ревью</a:t>
            </a: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 очень внимательно надо смотреть с точки зрения изменения существительных. Их </a:t>
            </a:r>
            <a:r>
              <a:rPr lang="ru-RU" sz="2400" b="0" strike="noStrike" spc="-1" dirty="0" err="1">
                <a:solidFill>
                  <a:srgbClr val="000000"/>
                </a:solidFill>
                <a:ea typeface="DejaVu Sans"/>
              </a:rPr>
              <a:t>рефактирить</a:t>
            </a: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 сложно. </a:t>
            </a:r>
            <a:br>
              <a:rPr lang="ru-RU" sz="2400" b="0" strike="noStrike" spc="-1" dirty="0">
                <a:solidFill>
                  <a:srgbClr val="000000"/>
                </a:solidFill>
                <a:ea typeface="DejaVu Sans"/>
              </a:rPr>
            </a:b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Глаголы же </a:t>
            </a:r>
            <a:r>
              <a:rPr lang="ru-RU" sz="2400" b="0" strike="noStrike" spc="-1" dirty="0" err="1">
                <a:solidFill>
                  <a:srgbClr val="000000"/>
                </a:solidFill>
                <a:ea typeface="DejaVu Sans"/>
              </a:rPr>
              <a:t>рефакторить</a:t>
            </a: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 легко.</a:t>
            </a:r>
            <a:endParaRPr lang="ru-RU" sz="2400" b="0" strike="noStrike" spc="-1" dirty="0"/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/>
          </a:p>
        </p:txBody>
      </p:sp>
      <p:grpSp>
        <p:nvGrpSpPr>
          <p:cNvPr id="608" name="Группа 6"/>
          <p:cNvGrpSpPr/>
          <p:nvPr/>
        </p:nvGrpSpPr>
        <p:grpSpPr>
          <a:xfrm>
            <a:off x="1568967" y="2923485"/>
            <a:ext cx="3418920" cy="2953440"/>
            <a:chOff x="1585431" y="2923485"/>
            <a:chExt cx="3418920" cy="2953440"/>
          </a:xfrm>
        </p:grpSpPr>
        <p:pic>
          <p:nvPicPr>
            <p:cNvPr id="609" name="Рисунок 970"/>
            <p:cNvPicPr/>
            <p:nvPr/>
          </p:nvPicPr>
          <p:blipFill>
            <a:blip r:embed="rId2"/>
            <a:stretch/>
          </p:blipFill>
          <p:spPr>
            <a:xfrm>
              <a:off x="1585431" y="3313005"/>
              <a:ext cx="3418920" cy="256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0" name="TextBox 2"/>
            <p:cNvSpPr/>
            <p:nvPr/>
          </p:nvSpPr>
          <p:spPr>
            <a:xfrm>
              <a:off x="1585431" y="2923485"/>
              <a:ext cx="34189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0" strike="noStrike" spc="-1" dirty="0">
                  <a:solidFill>
                    <a:srgbClr val="000000"/>
                  </a:solidFill>
                  <a:latin typeface="Futura PT Medium"/>
                  <a:ea typeface="DejaVu Sans"/>
                </a:rPr>
                <a:t>Глаголы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611" name="Группа 7"/>
          <p:cNvGrpSpPr/>
          <p:nvPr/>
        </p:nvGrpSpPr>
        <p:grpSpPr>
          <a:xfrm>
            <a:off x="7216847" y="2923485"/>
            <a:ext cx="3436200" cy="2948760"/>
            <a:chOff x="7381309" y="2923485"/>
            <a:chExt cx="3436200" cy="2948760"/>
          </a:xfrm>
        </p:grpSpPr>
        <p:pic>
          <p:nvPicPr>
            <p:cNvPr id="612" name="Рисунок 971"/>
            <p:cNvPicPr/>
            <p:nvPr/>
          </p:nvPicPr>
          <p:blipFill>
            <a:blip r:embed="rId3"/>
            <a:stretch/>
          </p:blipFill>
          <p:spPr>
            <a:xfrm>
              <a:off x="7398589" y="3312645"/>
              <a:ext cx="3418920" cy="2559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3" name="TextBox 3"/>
            <p:cNvSpPr/>
            <p:nvPr/>
          </p:nvSpPr>
          <p:spPr>
            <a:xfrm>
              <a:off x="7381309" y="2923485"/>
              <a:ext cx="34189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0" strike="noStrike" spc="-1" dirty="0">
                  <a:solidFill>
                    <a:srgbClr val="000000"/>
                  </a:solidFill>
                  <a:latin typeface="Futura PT Medium"/>
                  <a:ea typeface="DejaVu Sans"/>
                </a:rPr>
                <a:t>Существительные</a:t>
              </a:r>
              <a:endParaRPr lang="ru-RU" sz="18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Box 307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15" name="TextBox 308"/>
          <p:cNvSpPr/>
          <p:nvPr/>
        </p:nvSpPr>
        <p:spPr>
          <a:xfrm>
            <a:off x="519120" y="659880"/>
            <a:ext cx="9834840" cy="50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TextBox 311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Интерфейсы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7" name="Прямоугольник 849"/>
          <p:cNvSpPr/>
          <p:nvPr/>
        </p:nvSpPr>
        <p:spPr>
          <a:xfrm>
            <a:off x="519120" y="1289520"/>
            <a:ext cx="10944720" cy="67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Интерфейс описывает то, что нужно здесь и сейчас, а не то, что предоставляется.</a:t>
            </a:r>
            <a:br>
              <a:rPr sz="2400" dirty="0"/>
            </a:b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Пример: Здесь нам нужен только </a:t>
            </a:r>
            <a:r>
              <a:rPr lang="en" sz="2400" b="0" strike="noStrike" spc="-1" dirty="0" err="1">
                <a:solidFill>
                  <a:srgbClr val="000000"/>
                </a:solidFill>
                <a:ea typeface="DejaVu Sans"/>
              </a:rPr>
              <a:t>CreateNS</a:t>
            </a:r>
            <a:r>
              <a:rPr lang="en" sz="2400" b="0" strike="noStrike" spc="-1" dirty="0">
                <a:solidFill>
                  <a:srgbClr val="000000"/>
                </a:solidFill>
                <a:ea typeface="DejaVu Sans"/>
              </a:rPr>
              <a:t>()</a:t>
            </a:r>
            <a:r>
              <a:rPr lang="ru-RU" sz="24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2400" b="0" strike="noStrike" spc="-1" dirty="0"/>
          </a:p>
        </p:txBody>
      </p:sp>
      <p:sp>
        <p:nvSpPr>
          <p:cNvPr id="2" name="Прямоугольник 77">
            <a:extLst>
              <a:ext uri="{FF2B5EF4-FFF2-40B4-BE49-F238E27FC236}">
                <a16:creationId xmlns:a16="http://schemas.microsoft.com/office/drawing/2014/main" id="{49633545-5CC2-2B78-2AF2-5D4ED2B79384}"/>
              </a:ext>
            </a:extLst>
          </p:cNvPr>
          <p:cNvSpPr/>
          <p:nvPr/>
        </p:nvSpPr>
        <p:spPr>
          <a:xfrm>
            <a:off x="4039208" y="2705392"/>
            <a:ext cx="7109280" cy="3156942"/>
          </a:xfrm>
          <a:prstGeom prst="rect">
            <a:avLst/>
          </a:prstGeom>
          <a:solidFill>
            <a:srgbClr val="F5F7F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78">
            <a:extLst>
              <a:ext uri="{FF2B5EF4-FFF2-40B4-BE49-F238E27FC236}">
                <a16:creationId xmlns:a16="http://schemas.microsoft.com/office/drawing/2014/main" id="{0BAD857D-0E50-8B57-2C67-46D8694B87CE}"/>
              </a:ext>
            </a:extLst>
          </p:cNvPr>
          <p:cNvSpPr/>
          <p:nvPr/>
        </p:nvSpPr>
        <p:spPr>
          <a:xfrm>
            <a:off x="3965048" y="2694882"/>
            <a:ext cx="59040" cy="3156942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79">
            <a:extLst>
              <a:ext uri="{FF2B5EF4-FFF2-40B4-BE49-F238E27FC236}">
                <a16:creationId xmlns:a16="http://schemas.microsoft.com/office/drawing/2014/main" id="{0C411BB3-6B1F-FFBE-2DF3-36B26B474912}"/>
              </a:ext>
            </a:extLst>
          </p:cNvPr>
          <p:cNvSpPr/>
          <p:nvPr/>
        </p:nvSpPr>
        <p:spPr>
          <a:xfrm>
            <a:off x="623888" y="2705392"/>
            <a:ext cx="2799720" cy="3156942"/>
          </a:xfrm>
          <a:prstGeom prst="rect">
            <a:avLst/>
          </a:prstGeom>
          <a:solidFill>
            <a:srgbClr val="F5F7F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309">
            <a:extLst>
              <a:ext uri="{FF2B5EF4-FFF2-40B4-BE49-F238E27FC236}">
                <a16:creationId xmlns:a16="http://schemas.microsoft.com/office/drawing/2014/main" id="{0127DED4-3E7C-3154-8CAB-6E78E452215E}"/>
              </a:ext>
            </a:extLst>
          </p:cNvPr>
          <p:cNvSpPr/>
          <p:nvPr/>
        </p:nvSpPr>
        <p:spPr>
          <a:xfrm>
            <a:off x="4325048" y="3080614"/>
            <a:ext cx="6838560" cy="2768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type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NSClient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interface {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	</a:t>
            </a:r>
            <a:r>
              <a:rPr lang="en-US" sz="1200" b="0" strike="noStrike" spc="-1" dirty="0">
                <a:solidFill>
                  <a:srgbClr val="FFFFFF"/>
                </a:solidFill>
                <a:latin typeface="JetBrains Mono"/>
                <a:ea typeface="DejaVu Sans"/>
              </a:rPr>
              <a:t>  </a:t>
            </a:r>
            <a:r>
              <a:rPr lang="en-US" sz="12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CreateNS</a:t>
            </a:r>
            <a:r>
              <a:rPr lang="en-US" sz="1200" b="0" strike="noStrike" spc="-1" dirty="0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(name string) (*Namespace, error)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}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func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DoSmthng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(cli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NSClient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) {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  _, err :=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cli.CreateNS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("along")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if err != nil {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t.Errorf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("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Что-то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пошло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не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так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: %s.",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JetBrains Mono"/>
                <a:ea typeface="DejaVu Sans"/>
              </a:rPr>
              <a:t>err.Error</a:t>
            </a: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())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	  }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01"/>
              </a:spcAft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JetBrains Mono"/>
                <a:ea typeface="DejaVu Sans"/>
              </a:rPr>
              <a:t>}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7" name="Прямая соединительная линия 25">
            <a:extLst>
              <a:ext uri="{FF2B5EF4-FFF2-40B4-BE49-F238E27FC236}">
                <a16:creationId xmlns:a16="http://schemas.microsoft.com/office/drawing/2014/main" id="{531B41B4-A247-5E56-CE36-868FF57D7818}"/>
              </a:ext>
            </a:extLst>
          </p:cNvPr>
          <p:cNvSpPr/>
          <p:nvPr/>
        </p:nvSpPr>
        <p:spPr>
          <a:xfrm flipV="1">
            <a:off x="3438728" y="4520118"/>
            <a:ext cx="511200" cy="0"/>
          </a:xfrm>
          <a:prstGeom prst="line">
            <a:avLst/>
          </a:prstGeom>
          <a:ln w="12700">
            <a:solidFill>
              <a:srgbClr val="1E22AA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39" name="TextBox 310">
            <a:extLst>
              <a:ext uri="{FF2B5EF4-FFF2-40B4-BE49-F238E27FC236}">
                <a16:creationId xmlns:a16="http://schemas.microsoft.com/office/drawing/2014/main" id="{B9F4EC7B-CD62-839B-E311-1275D404AB05}"/>
              </a:ext>
            </a:extLst>
          </p:cNvPr>
          <p:cNvSpPr/>
          <p:nvPr/>
        </p:nvSpPr>
        <p:spPr>
          <a:xfrm>
            <a:off x="832830" y="3067216"/>
            <a:ext cx="3559320" cy="23700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type 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DejaVu Sans"/>
              </a:rPr>
              <a:t>NSClient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 struct {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}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// NS </a:t>
            </a:r>
            <a:r>
              <a:rPr lang="en-US" sz="1600" spc="-1" dirty="0" err="1">
                <a:solidFill>
                  <a:srgbClr val="000000"/>
                </a:solidFill>
              </a:rPr>
              <a:t>возвращает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...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// </a:t>
            </a:r>
            <a:r>
              <a:rPr lang="en-US" sz="1200" b="0" strike="noStrike" spc="-1" dirty="0" err="1">
                <a:solidFill>
                  <a:srgbClr val="FFFFFF"/>
                </a:solidFill>
                <a:highlight>
                  <a:srgbClr val="1E22AA"/>
                </a:highlight>
                <a:latin typeface="JetBrains Mono"/>
                <a:ea typeface="DejaVu Sans"/>
              </a:rPr>
              <a:t>CreateNS</a:t>
            </a:r>
            <a:r>
              <a:rPr lang="en-US" sz="1200" b="0" strike="noStrike" spc="-1" dirty="0">
                <a:solidFill>
                  <a:srgbClr val="FFFFFF"/>
                </a:solidFill>
                <a:latin typeface="JetBrains Mono"/>
                <a:ea typeface="DejaVu Sans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</a:rPr>
              <a:t>создаёт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...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// 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DejaVu Sans"/>
              </a:rPr>
              <a:t>UpdateNS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</a:rPr>
              <a:t>редактирует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...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// </a:t>
            </a:r>
            <a:r>
              <a:rPr lang="en-US" sz="1200" b="0" strike="noStrike" spc="-1" dirty="0" err="1">
                <a:solidFill>
                  <a:srgbClr val="808080"/>
                </a:solidFill>
                <a:latin typeface="JetBrains Mono"/>
                <a:ea typeface="DejaVu Sans"/>
              </a:rPr>
              <a:t>DeleteNS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</a:rPr>
              <a:t>удаляет</a:t>
            </a:r>
            <a:r>
              <a:rPr lang="en-US" sz="1200" b="0" strike="noStrike" spc="-1" dirty="0">
                <a:solidFill>
                  <a:srgbClr val="808080"/>
                </a:solidFill>
                <a:latin typeface="JetBrains Mono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204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20FC3A9-E036-188B-2B4B-E9E0A01D6BB4}"/>
              </a:ext>
            </a:extLst>
          </p:cNvPr>
          <p:cNvSpPr/>
          <p:nvPr/>
        </p:nvSpPr>
        <p:spPr>
          <a:xfrm flipH="1">
            <a:off x="623888" y="4355150"/>
            <a:ext cx="2799720" cy="329046"/>
          </a:xfrm>
          <a:prstGeom prst="rect">
            <a:avLst/>
          </a:prstGeom>
          <a:noFill/>
          <a:ln w="12600">
            <a:solidFill>
              <a:srgbClr val="1E22A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1155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84">
            <a:extLst>
              <a:ext uri="{FF2B5EF4-FFF2-40B4-BE49-F238E27FC236}">
                <a16:creationId xmlns:a16="http://schemas.microsoft.com/office/drawing/2014/main" id="{F218A4F7-7942-6C30-315D-86B4CDF07F17}"/>
              </a:ext>
            </a:extLst>
          </p:cNvPr>
          <p:cNvSpPr/>
          <p:nvPr/>
        </p:nvSpPr>
        <p:spPr>
          <a:xfrm>
            <a:off x="623887" y="1570967"/>
            <a:ext cx="3007488" cy="1583656"/>
          </a:xfrm>
          <a:prstGeom prst="rect">
            <a:avLst/>
          </a:prstGeom>
          <a:solidFill>
            <a:srgbClr val="F5F7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984">
            <a:extLst>
              <a:ext uri="{FF2B5EF4-FFF2-40B4-BE49-F238E27FC236}">
                <a16:creationId xmlns:a16="http://schemas.microsoft.com/office/drawing/2014/main" id="{CCDE4486-41C0-27EB-D679-68449C683CAA}"/>
              </a:ext>
            </a:extLst>
          </p:cNvPr>
          <p:cNvSpPr/>
          <p:nvPr/>
        </p:nvSpPr>
        <p:spPr>
          <a:xfrm>
            <a:off x="4592256" y="3019243"/>
            <a:ext cx="3007488" cy="1583656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Прямоугольник 984">
            <a:extLst>
              <a:ext uri="{FF2B5EF4-FFF2-40B4-BE49-F238E27FC236}">
                <a16:creationId xmlns:a16="http://schemas.microsoft.com/office/drawing/2014/main" id="{C35314C2-76FA-81ED-4C2B-924E5E433D21}"/>
              </a:ext>
            </a:extLst>
          </p:cNvPr>
          <p:cNvSpPr/>
          <p:nvPr/>
        </p:nvSpPr>
        <p:spPr>
          <a:xfrm>
            <a:off x="623887" y="4817046"/>
            <a:ext cx="3007488" cy="1583656"/>
          </a:xfrm>
          <a:prstGeom prst="rect">
            <a:avLst/>
          </a:prstGeom>
          <a:solidFill>
            <a:srgbClr val="F5F7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Прямоугольник 984">
            <a:extLst>
              <a:ext uri="{FF2B5EF4-FFF2-40B4-BE49-F238E27FC236}">
                <a16:creationId xmlns:a16="http://schemas.microsoft.com/office/drawing/2014/main" id="{9E9D6366-8FFD-AFF9-9866-56892AB92306}"/>
              </a:ext>
            </a:extLst>
          </p:cNvPr>
          <p:cNvSpPr/>
          <p:nvPr/>
        </p:nvSpPr>
        <p:spPr>
          <a:xfrm>
            <a:off x="8559822" y="1555469"/>
            <a:ext cx="3007488" cy="1583656"/>
          </a:xfrm>
          <a:prstGeom prst="rect">
            <a:avLst/>
          </a:prstGeom>
          <a:solidFill>
            <a:srgbClr val="F5F7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984">
            <a:extLst>
              <a:ext uri="{FF2B5EF4-FFF2-40B4-BE49-F238E27FC236}">
                <a16:creationId xmlns:a16="http://schemas.microsoft.com/office/drawing/2014/main" id="{6B55826F-6F75-DA0A-EAA9-8A80647BFE38}"/>
              </a:ext>
            </a:extLst>
          </p:cNvPr>
          <p:cNvSpPr/>
          <p:nvPr/>
        </p:nvSpPr>
        <p:spPr>
          <a:xfrm>
            <a:off x="8559019" y="4801548"/>
            <a:ext cx="3007488" cy="1583656"/>
          </a:xfrm>
          <a:prstGeom prst="rect">
            <a:avLst/>
          </a:prstGeom>
          <a:solidFill>
            <a:srgbClr val="F5F7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TextBox 359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ЧТО ТАКОЕ ХОРОШИЙ КОД</a:t>
            </a:r>
            <a:r>
              <a:rPr lang="en-US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?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28" name="TextBox 360"/>
          <p:cNvSpPr/>
          <p:nvPr/>
        </p:nvSpPr>
        <p:spPr>
          <a:xfrm>
            <a:off x="519120" y="659880"/>
            <a:ext cx="9834840" cy="50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TextBox 361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Итого: рабочее пространство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31" name="TextBox 7"/>
          <p:cNvSpPr/>
          <p:nvPr/>
        </p:nvSpPr>
        <p:spPr>
          <a:xfrm>
            <a:off x="5089311" y="3442466"/>
            <a:ext cx="266516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func</a:t>
            </a:r>
            <a:r>
              <a:rPr lang="en-US" sz="16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lang="en-US" sz="1600" b="0" strike="noStrike" spc="-1" dirty="0" err="1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ToDebug</a:t>
            </a:r>
            <a:r>
              <a:rPr lang="en-US" sz="16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() {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    // ...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z="16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635" name="TextBox 5"/>
          <p:cNvSpPr/>
          <p:nvPr/>
        </p:nvSpPr>
        <p:spPr>
          <a:xfrm>
            <a:off x="1008975" y="5392736"/>
            <a:ext cx="2491594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type DB interface {</a:t>
            </a:r>
            <a:endParaRPr lang="ru-RU" sz="14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Find()</a:t>
            </a:r>
            <a:endParaRPr lang="ru-RU" sz="14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	  Store()</a:t>
            </a:r>
            <a:endParaRPr lang="ru-RU" sz="14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52CCF8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lang="ru-RU" sz="1400" b="0" strike="noStrike" spc="-1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636" name="Прямоугольник 6"/>
          <p:cNvSpPr/>
          <p:nvPr/>
        </p:nvSpPr>
        <p:spPr>
          <a:xfrm>
            <a:off x="877053" y="5414353"/>
            <a:ext cx="79388" cy="758681"/>
          </a:xfrm>
          <a:prstGeom prst="rect">
            <a:avLst/>
          </a:prstGeom>
          <a:solidFill>
            <a:srgbClr val="52CCF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80B23F7-B643-124B-21C1-B5B7D002FE0C}"/>
              </a:ext>
            </a:extLst>
          </p:cNvPr>
          <p:cNvGrpSpPr/>
          <p:nvPr/>
        </p:nvGrpSpPr>
        <p:grpSpPr>
          <a:xfrm>
            <a:off x="3153290" y="5825368"/>
            <a:ext cx="255673" cy="255673"/>
            <a:chOff x="2375140" y="5556960"/>
            <a:chExt cx="360000" cy="360000"/>
          </a:xfrm>
        </p:grpSpPr>
        <p:sp>
          <p:nvSpPr>
            <p:cNvPr id="637" name="Прямая соединительная линия 992"/>
            <p:cNvSpPr/>
            <p:nvPr/>
          </p:nvSpPr>
          <p:spPr>
            <a:xfrm>
              <a:off x="2375140" y="5556960"/>
              <a:ext cx="360000" cy="360000"/>
            </a:xfrm>
            <a:prstGeom prst="line">
              <a:avLst/>
            </a:prstGeom>
            <a:ln w="38160">
              <a:solidFill>
                <a:srgbClr val="D6002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" name="Прямая соединительная линия 993"/>
            <p:cNvSpPr/>
            <p:nvPr/>
          </p:nvSpPr>
          <p:spPr>
            <a:xfrm flipH="1">
              <a:off x="2375140" y="5556960"/>
              <a:ext cx="360000" cy="360000"/>
            </a:xfrm>
            <a:prstGeom prst="line">
              <a:avLst/>
            </a:prstGeom>
            <a:ln w="38160">
              <a:solidFill>
                <a:srgbClr val="D6002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44" name="Прямоугольник 6"/>
          <p:cNvSpPr/>
          <p:nvPr/>
        </p:nvSpPr>
        <p:spPr>
          <a:xfrm>
            <a:off x="4896279" y="3172622"/>
            <a:ext cx="131197" cy="1276898"/>
          </a:xfrm>
          <a:prstGeom prst="rect">
            <a:avLst/>
          </a:prstGeom>
          <a:solidFill>
            <a:srgbClr val="52CCF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EF43B-3438-F256-03FC-93B4F494B048}"/>
              </a:ext>
            </a:extLst>
          </p:cNvPr>
          <p:cNvSpPr txBox="1"/>
          <p:nvPr/>
        </p:nvSpPr>
        <p:spPr>
          <a:xfrm>
            <a:off x="736637" y="4928246"/>
            <a:ext cx="278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</a:rPr>
              <a:t>Зависимость разорвали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F6841-8298-8D28-7F65-2E795A2BD33A}"/>
              </a:ext>
            </a:extLst>
          </p:cNvPr>
          <p:cNvSpPr txBox="1"/>
          <p:nvPr/>
        </p:nvSpPr>
        <p:spPr>
          <a:xfrm>
            <a:off x="1044778" y="2178129"/>
            <a:ext cx="216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</a:rPr>
              <a:t>Стиль привычный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36901-EC43-0CDF-CEEA-ACAA71A518F9}"/>
              </a:ext>
            </a:extLst>
          </p:cNvPr>
          <p:cNvSpPr txBox="1"/>
          <p:nvPr/>
        </p:nvSpPr>
        <p:spPr>
          <a:xfrm>
            <a:off x="8691077" y="2024132"/>
            <a:ext cx="274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</a:rPr>
              <a:t>Минимум документации </a:t>
            </a:r>
            <a:br>
              <a:rPr lang="en-US" dirty="0">
                <a:solidFill>
                  <a:schemeClr val="tx2"/>
                </a:solidFill>
                <a:latin typeface="+mj-lt"/>
              </a:rPr>
            </a:br>
            <a:r>
              <a:rPr lang="ru-RU" dirty="0">
                <a:solidFill>
                  <a:schemeClr val="tx2"/>
                </a:solidFill>
                <a:latin typeface="+mj-lt"/>
              </a:rPr>
              <a:t>прямо в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IDE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ABA3F-6FF2-6EA6-036E-6CCB8CB7571C}"/>
              </a:ext>
            </a:extLst>
          </p:cNvPr>
          <p:cNvSpPr txBox="1"/>
          <p:nvPr/>
        </p:nvSpPr>
        <p:spPr>
          <a:xfrm>
            <a:off x="8848941" y="5270211"/>
            <a:ext cx="242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</a:rPr>
              <a:t>Продуманная </a:t>
            </a:r>
            <a:br>
              <a:rPr lang="ru-RU" dirty="0">
                <a:solidFill>
                  <a:schemeClr val="tx2"/>
                </a:solidFill>
                <a:latin typeface="+mj-lt"/>
              </a:rPr>
            </a:br>
            <a:r>
              <a:rPr lang="ru-RU" dirty="0">
                <a:solidFill>
                  <a:schemeClr val="tx2"/>
                </a:solidFill>
                <a:latin typeface="+mj-lt"/>
              </a:rPr>
              <a:t>архитектура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A28FA72-93CC-54E9-4E77-3F4D4E4CA0AF}"/>
              </a:ext>
            </a:extLst>
          </p:cNvPr>
          <p:cNvCxnSpPr/>
          <p:nvPr/>
        </p:nvCxnSpPr>
        <p:spPr>
          <a:xfrm flipH="1">
            <a:off x="3631375" y="2354591"/>
            <a:ext cx="1457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6B86B50-5445-2DA9-17B4-AD9DCD05F9DF}"/>
              </a:ext>
            </a:extLst>
          </p:cNvPr>
          <p:cNvCxnSpPr/>
          <p:nvPr/>
        </p:nvCxnSpPr>
        <p:spPr>
          <a:xfrm flipH="1">
            <a:off x="7096470" y="2338548"/>
            <a:ext cx="1457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1743179-285F-25B9-5C17-F792AC9BF07C}"/>
              </a:ext>
            </a:extLst>
          </p:cNvPr>
          <p:cNvCxnSpPr>
            <a:cxnSpLocks/>
          </p:cNvCxnSpPr>
          <p:nvPr/>
        </p:nvCxnSpPr>
        <p:spPr>
          <a:xfrm>
            <a:off x="5089311" y="2354591"/>
            <a:ext cx="0" cy="7569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25085AA-48E3-D0C6-1A5A-4E511745CF54}"/>
              </a:ext>
            </a:extLst>
          </p:cNvPr>
          <p:cNvCxnSpPr>
            <a:cxnSpLocks/>
          </p:cNvCxnSpPr>
          <p:nvPr/>
        </p:nvCxnSpPr>
        <p:spPr>
          <a:xfrm>
            <a:off x="7094575" y="2338549"/>
            <a:ext cx="0" cy="7569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9E8F6B0-31B7-0EB5-82ED-212EC6FB86FE}"/>
              </a:ext>
            </a:extLst>
          </p:cNvPr>
          <p:cNvCxnSpPr/>
          <p:nvPr/>
        </p:nvCxnSpPr>
        <p:spPr>
          <a:xfrm flipH="1">
            <a:off x="3631375" y="5643222"/>
            <a:ext cx="1457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14B3FD0-3C68-5FBE-324C-5B5920ED5A41}"/>
              </a:ext>
            </a:extLst>
          </p:cNvPr>
          <p:cNvCxnSpPr/>
          <p:nvPr/>
        </p:nvCxnSpPr>
        <p:spPr>
          <a:xfrm flipH="1">
            <a:off x="7096470" y="5639259"/>
            <a:ext cx="1457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9062468-9974-0588-71C9-1A35AD7A27D1}"/>
              </a:ext>
            </a:extLst>
          </p:cNvPr>
          <p:cNvCxnSpPr>
            <a:cxnSpLocks/>
          </p:cNvCxnSpPr>
          <p:nvPr/>
        </p:nvCxnSpPr>
        <p:spPr>
          <a:xfrm>
            <a:off x="5089311" y="4272009"/>
            <a:ext cx="0" cy="13742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7CE9990-64ED-5FEF-17D5-2BC48E548E1F}"/>
              </a:ext>
            </a:extLst>
          </p:cNvPr>
          <p:cNvCxnSpPr>
            <a:cxnSpLocks/>
          </p:cNvCxnSpPr>
          <p:nvPr/>
        </p:nvCxnSpPr>
        <p:spPr>
          <a:xfrm>
            <a:off x="7094575" y="4449520"/>
            <a:ext cx="0" cy="11806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70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Прямоугольник 16"/>
          <p:cNvSpPr/>
          <p:nvPr/>
        </p:nvSpPr>
        <p:spPr>
          <a:xfrm>
            <a:off x="5400" y="-2880"/>
            <a:ext cx="12191040" cy="6856920"/>
          </a:xfrm>
          <a:prstGeom prst="rect">
            <a:avLst/>
          </a:prstGeom>
          <a:solidFill>
            <a:srgbClr val="1E22AA"/>
          </a:solidFill>
          <a:ln w="12600">
            <a:solidFill>
              <a:srgbClr val="16197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6" name="Graphic 16"/>
          <p:cNvPicPr/>
          <p:nvPr/>
        </p:nvPicPr>
        <p:blipFill>
          <a:blip r:embed="rId2"/>
          <a:stretch/>
        </p:blipFill>
        <p:spPr>
          <a:xfrm>
            <a:off x="10413360" y="729360"/>
            <a:ext cx="899280" cy="646560"/>
          </a:xfrm>
          <a:prstGeom prst="rect">
            <a:avLst/>
          </a:prstGeom>
          <a:ln w="0">
            <a:noFill/>
          </a:ln>
        </p:spPr>
      </p:pic>
      <p:sp>
        <p:nvSpPr>
          <p:cNvPr id="647" name="Прямоугольник 8"/>
          <p:cNvSpPr/>
          <p:nvPr/>
        </p:nvSpPr>
        <p:spPr>
          <a:xfrm>
            <a:off x="623888" y="2515680"/>
            <a:ext cx="10944224" cy="2435400"/>
          </a:xfrm>
          <a:prstGeom prst="rect">
            <a:avLst/>
          </a:prstGeom>
          <a:solidFill>
            <a:srgbClr val="F5F7F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TextBox 6"/>
          <p:cNvSpPr/>
          <p:nvPr/>
        </p:nvSpPr>
        <p:spPr>
          <a:xfrm>
            <a:off x="1591200" y="3191040"/>
            <a:ext cx="5061240" cy="46021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chemeClr val="tx2"/>
                </a:solidFill>
                <a:latin typeface="Futura PT Light"/>
                <a:ea typeface="Montserrat"/>
              </a:rPr>
              <a:t>go.dev</a:t>
            </a:r>
            <a:r>
              <a:rPr lang="en-US" sz="2400" b="0" strike="noStrike" spc="-1" dirty="0">
                <a:solidFill>
                  <a:schemeClr val="tx2"/>
                </a:solidFill>
                <a:latin typeface="Futura PT Light"/>
                <a:ea typeface="Montserrat"/>
              </a:rPr>
              <a:t>/doc/</a:t>
            </a:r>
            <a:r>
              <a:rPr lang="en-US" sz="2400" b="0" strike="noStrike" spc="-1" dirty="0" err="1">
                <a:solidFill>
                  <a:schemeClr val="tx2"/>
                </a:solidFill>
                <a:latin typeface="Futura PT Light"/>
                <a:ea typeface="Montserrat"/>
              </a:rPr>
              <a:t>effective_go</a:t>
            </a:r>
            <a:endParaRPr lang="ru-RU" sz="24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651" name="Picture 2"/>
          <p:cNvPicPr/>
          <p:nvPr/>
        </p:nvPicPr>
        <p:blipFill>
          <a:blip r:embed="rId3">
            <a:biLevel thresh="75000"/>
          </a:blip>
          <a:stretch/>
        </p:blipFill>
        <p:spPr>
          <a:xfrm>
            <a:off x="1645792" y="3999240"/>
            <a:ext cx="359280" cy="359280"/>
          </a:xfrm>
          <a:prstGeom prst="rect">
            <a:avLst/>
          </a:prstGeom>
          <a:ln w="0">
            <a:noFill/>
          </a:ln>
        </p:spPr>
      </p:pic>
      <p:sp>
        <p:nvSpPr>
          <p:cNvPr id="652" name="TextBox 10"/>
          <p:cNvSpPr/>
          <p:nvPr/>
        </p:nvSpPr>
        <p:spPr>
          <a:xfrm>
            <a:off x="2203372" y="3948774"/>
            <a:ext cx="46677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chemeClr val="tx2"/>
                </a:solidFill>
                <a:latin typeface="Futura PT Light"/>
                <a:ea typeface="DejaVu Sans"/>
              </a:rPr>
              <a:t>@</a:t>
            </a:r>
            <a:r>
              <a:rPr lang="ru-RU" sz="2400" b="0" strike="noStrike" spc="-1" dirty="0" err="1">
                <a:solidFill>
                  <a:schemeClr val="tx2"/>
                </a:solidFill>
                <a:latin typeface="Futura PT Light"/>
                <a:ea typeface="DejaVu Sans"/>
              </a:rPr>
              <a:t>GennadyKovalev</a:t>
            </a:r>
            <a:endParaRPr lang="ru-RU" sz="24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FBF63-3A3F-29FA-ABEF-EA367F3F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274"/>
          <p:cNvSpPr/>
          <p:nvPr/>
        </p:nvSpPr>
        <p:spPr>
          <a:xfrm>
            <a:off x="9245160" y="2138400"/>
            <a:ext cx="235188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Предсказуемые сроки разработки. Сбывающиеся прогнозы.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6" name="TextBox 275"/>
          <p:cNvSpPr/>
          <p:nvPr/>
        </p:nvSpPr>
        <p:spPr>
          <a:xfrm>
            <a:off x="9245160" y="3862800"/>
            <a:ext cx="23133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Быстро, дёшево</a:t>
            </a:r>
            <a:br>
              <a:rPr sz="1400"/>
            </a:br>
            <a:r>
              <a:rPr lang="en-US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и качественно!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7" name="TextBox 276"/>
          <p:cNvSpPr/>
          <p:nvPr/>
        </p:nvSpPr>
        <p:spPr>
          <a:xfrm>
            <a:off x="9245160" y="5452560"/>
            <a:ext cx="22939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Сохранить кадры, уменьшить текучесть.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308" name="Рисунок 77"/>
          <p:cNvGrpSpPr/>
          <p:nvPr/>
        </p:nvGrpSpPr>
        <p:grpSpPr>
          <a:xfrm>
            <a:off x="9357120" y="1569960"/>
            <a:ext cx="490320" cy="490320"/>
            <a:chOff x="9357120" y="1569960"/>
            <a:chExt cx="490320" cy="490320"/>
          </a:xfrm>
        </p:grpSpPr>
        <p:sp>
          <p:nvSpPr>
            <p:cNvPr id="309" name="Полилиния: фигура 538"/>
            <p:cNvSpPr/>
            <p:nvPr/>
          </p:nvSpPr>
          <p:spPr>
            <a:xfrm>
              <a:off x="9767880" y="1808280"/>
              <a:ext cx="46800" cy="14040"/>
            </a:xfrm>
            <a:custGeom>
              <a:avLst/>
              <a:gdLst/>
              <a:ahLst/>
              <a:cxnLst/>
              <a:rect l="l" t="t" r="r" b="b"/>
              <a:pathLst>
                <a:path w="60016" h="20005">
                  <a:moveTo>
                    <a:pt x="0" y="10003"/>
                  </a:moveTo>
                  <a:cubicBezTo>
                    <a:pt x="0" y="15524"/>
                    <a:pt x="4481" y="20005"/>
                    <a:pt x="10003" y="20005"/>
                  </a:cubicBezTo>
                  <a:lnTo>
                    <a:pt x="50014" y="20005"/>
                  </a:lnTo>
                  <a:cubicBezTo>
                    <a:pt x="55535" y="20005"/>
                    <a:pt x="60016" y="15524"/>
                    <a:pt x="60016" y="10003"/>
                  </a:cubicBezTo>
                  <a:cubicBezTo>
                    <a:pt x="60016" y="4481"/>
                    <a:pt x="55535" y="0"/>
                    <a:pt x="50014" y="0"/>
                  </a:cubicBezTo>
                  <a:lnTo>
                    <a:pt x="10003" y="0"/>
                  </a:lnTo>
                  <a:cubicBezTo>
                    <a:pt x="4481" y="0"/>
                    <a:pt x="0" y="4481"/>
                    <a:pt x="0" y="10003"/>
                  </a:cubicBezTo>
                  <a:close/>
                </a:path>
              </a:pathLst>
            </a:custGeom>
            <a:solidFill>
              <a:srgbClr val="000000"/>
            </a:solidFill>
            <a:ln w="1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Полилиния: фигура 539"/>
            <p:cNvSpPr/>
            <p:nvPr/>
          </p:nvSpPr>
          <p:spPr>
            <a:xfrm>
              <a:off x="9357120" y="1569960"/>
              <a:ext cx="490320" cy="490320"/>
            </a:xfrm>
            <a:custGeom>
              <a:avLst/>
              <a:gdLst/>
              <a:ahLst/>
              <a:cxnLst/>
              <a:rect l="l" t="t" r="r" b="b"/>
              <a:pathLst>
                <a:path w="600174" h="600174">
                  <a:moveTo>
                    <a:pt x="300087" y="0"/>
                  </a:moveTo>
                  <a:cubicBezTo>
                    <a:pt x="134620" y="0"/>
                    <a:pt x="0" y="134620"/>
                    <a:pt x="0" y="300087"/>
                  </a:cubicBezTo>
                  <a:cubicBezTo>
                    <a:pt x="0" y="347671"/>
                    <a:pt x="10814" y="393184"/>
                    <a:pt x="32140" y="435347"/>
                  </a:cubicBezTo>
                  <a:cubicBezTo>
                    <a:pt x="34631" y="440278"/>
                    <a:pt x="40642" y="442259"/>
                    <a:pt x="45584" y="439768"/>
                  </a:cubicBezTo>
                  <a:cubicBezTo>
                    <a:pt x="50515" y="437268"/>
                    <a:pt x="52486" y="431256"/>
                    <a:pt x="49995" y="426324"/>
                  </a:cubicBezTo>
                  <a:cubicBezTo>
                    <a:pt x="30099" y="386982"/>
                    <a:pt x="20006" y="344500"/>
                    <a:pt x="20006" y="300087"/>
                  </a:cubicBezTo>
                  <a:cubicBezTo>
                    <a:pt x="20006" y="145652"/>
                    <a:pt x="145652" y="20006"/>
                    <a:pt x="300087" y="20006"/>
                  </a:cubicBezTo>
                  <a:cubicBezTo>
                    <a:pt x="454522" y="20006"/>
                    <a:pt x="580168" y="145652"/>
                    <a:pt x="580168" y="300087"/>
                  </a:cubicBezTo>
                  <a:cubicBezTo>
                    <a:pt x="580168" y="454522"/>
                    <a:pt x="454522" y="580168"/>
                    <a:pt x="300087" y="580168"/>
                  </a:cubicBezTo>
                  <a:cubicBezTo>
                    <a:pt x="217934" y="580168"/>
                    <a:pt x="139150" y="543118"/>
                    <a:pt x="85565" y="480139"/>
                  </a:cubicBezTo>
                  <a:lnTo>
                    <a:pt x="480139" y="480139"/>
                  </a:lnTo>
                  <a:cubicBezTo>
                    <a:pt x="485660" y="480139"/>
                    <a:pt x="490142" y="475658"/>
                    <a:pt x="490142" y="470137"/>
                  </a:cubicBezTo>
                  <a:cubicBezTo>
                    <a:pt x="490142" y="464616"/>
                    <a:pt x="485660" y="460134"/>
                    <a:pt x="480139" y="460134"/>
                  </a:cubicBezTo>
                  <a:lnTo>
                    <a:pt x="64859" y="460134"/>
                  </a:lnTo>
                  <a:cubicBezTo>
                    <a:pt x="60818" y="460134"/>
                    <a:pt x="57246" y="462645"/>
                    <a:pt x="55695" y="466386"/>
                  </a:cubicBezTo>
                  <a:cubicBezTo>
                    <a:pt x="54325" y="469697"/>
                    <a:pt x="54905" y="473508"/>
                    <a:pt x="57046" y="476328"/>
                  </a:cubicBezTo>
                  <a:cubicBezTo>
                    <a:pt x="114153" y="553881"/>
                    <a:pt x="204999" y="600174"/>
                    <a:pt x="300087" y="600174"/>
                  </a:cubicBezTo>
                  <a:cubicBezTo>
                    <a:pt x="465555" y="600174"/>
                    <a:pt x="600174" y="465555"/>
                    <a:pt x="600174" y="300087"/>
                  </a:cubicBezTo>
                  <a:cubicBezTo>
                    <a:pt x="600174" y="134620"/>
                    <a:pt x="465555" y="0"/>
                    <a:pt x="300087" y="0"/>
                  </a:cubicBezTo>
                  <a:close/>
                </a:path>
              </a:pathLst>
            </a:custGeom>
            <a:solidFill>
              <a:srgbClr val="000000"/>
            </a:solidFill>
            <a:ln w="1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Полилиния: фигура 540"/>
            <p:cNvSpPr/>
            <p:nvPr/>
          </p:nvSpPr>
          <p:spPr>
            <a:xfrm>
              <a:off x="9761760" y="1755000"/>
              <a:ext cx="45720" cy="22320"/>
            </a:xfrm>
            <a:custGeom>
              <a:avLst/>
              <a:gdLst/>
              <a:ahLst/>
              <a:cxnLst/>
              <a:rect l="l" t="t" r="r" b="b"/>
              <a:pathLst>
                <a:path w="58653" h="30383">
                  <a:moveTo>
                    <a:pt x="46067" y="354"/>
                  </a:moveTo>
                  <a:lnTo>
                    <a:pt x="7415" y="10717"/>
                  </a:lnTo>
                  <a:cubicBezTo>
                    <a:pt x="2084" y="12147"/>
                    <a:pt x="-1087" y="17629"/>
                    <a:pt x="343" y="22961"/>
                  </a:cubicBezTo>
                  <a:cubicBezTo>
                    <a:pt x="1544" y="27432"/>
                    <a:pt x="5584" y="30383"/>
                    <a:pt x="10006" y="30383"/>
                  </a:cubicBezTo>
                  <a:cubicBezTo>
                    <a:pt x="10856" y="30383"/>
                    <a:pt x="11736" y="30273"/>
                    <a:pt x="12596" y="30033"/>
                  </a:cubicBezTo>
                  <a:lnTo>
                    <a:pt x="51237" y="19680"/>
                  </a:lnTo>
                  <a:cubicBezTo>
                    <a:pt x="56579" y="18250"/>
                    <a:pt x="59739" y="12767"/>
                    <a:pt x="58309" y="7436"/>
                  </a:cubicBezTo>
                  <a:cubicBezTo>
                    <a:pt x="56879" y="2093"/>
                    <a:pt x="51388" y="-1107"/>
                    <a:pt x="46067" y="354"/>
                  </a:cubicBezTo>
                  <a:close/>
                </a:path>
              </a:pathLst>
            </a:custGeom>
            <a:solidFill>
              <a:srgbClr val="000000"/>
            </a:solidFill>
            <a:ln w="1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Полилиния: фигура 541"/>
            <p:cNvSpPr/>
            <p:nvPr/>
          </p:nvSpPr>
          <p:spPr>
            <a:xfrm>
              <a:off x="9406440" y="1619280"/>
              <a:ext cx="298440" cy="309600"/>
            </a:xfrm>
            <a:custGeom>
              <a:avLst/>
              <a:gdLst/>
              <a:ahLst/>
              <a:cxnLst/>
              <a:rect l="l" t="t" r="r" b="b"/>
              <a:pathLst>
                <a:path w="366417" h="380109">
                  <a:moveTo>
                    <a:pt x="361475" y="32979"/>
                  </a:moveTo>
                  <a:cubicBezTo>
                    <a:pt x="324745" y="11403"/>
                    <a:pt x="282762" y="0"/>
                    <a:pt x="240070" y="0"/>
                  </a:cubicBezTo>
                  <a:cubicBezTo>
                    <a:pt x="107701" y="0"/>
                    <a:pt x="0" y="107701"/>
                    <a:pt x="0" y="240070"/>
                  </a:cubicBezTo>
                  <a:cubicBezTo>
                    <a:pt x="0" y="293445"/>
                    <a:pt x="14554" y="340528"/>
                    <a:pt x="42092" y="376219"/>
                  </a:cubicBezTo>
                  <a:cubicBezTo>
                    <a:pt x="44062" y="378770"/>
                    <a:pt x="47023" y="380109"/>
                    <a:pt x="50014" y="380109"/>
                  </a:cubicBezTo>
                  <a:cubicBezTo>
                    <a:pt x="52154" y="380109"/>
                    <a:pt x="54305" y="379430"/>
                    <a:pt x="56126" y="378029"/>
                  </a:cubicBezTo>
                  <a:cubicBezTo>
                    <a:pt x="60497" y="374648"/>
                    <a:pt x="61307" y="368366"/>
                    <a:pt x="57936" y="363995"/>
                  </a:cubicBezTo>
                  <a:cubicBezTo>
                    <a:pt x="32769" y="331376"/>
                    <a:pt x="20006" y="289684"/>
                    <a:pt x="20006" y="240070"/>
                  </a:cubicBezTo>
                  <a:cubicBezTo>
                    <a:pt x="20006" y="118724"/>
                    <a:pt x="118724" y="20006"/>
                    <a:pt x="240070" y="20006"/>
                  </a:cubicBezTo>
                  <a:cubicBezTo>
                    <a:pt x="279200" y="20006"/>
                    <a:pt x="317682" y="30459"/>
                    <a:pt x="351352" y="50235"/>
                  </a:cubicBezTo>
                  <a:cubicBezTo>
                    <a:pt x="356113" y="53026"/>
                    <a:pt x="362234" y="51446"/>
                    <a:pt x="365036" y="46674"/>
                  </a:cubicBezTo>
                  <a:cubicBezTo>
                    <a:pt x="367836" y="41913"/>
                    <a:pt x="366246" y="35781"/>
                    <a:pt x="361475" y="32979"/>
                  </a:cubicBezTo>
                  <a:close/>
                </a:path>
              </a:pathLst>
            </a:custGeom>
            <a:solidFill>
              <a:srgbClr val="000000"/>
            </a:solidFill>
            <a:ln w="1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Полилиния: фигура 542"/>
            <p:cNvSpPr/>
            <p:nvPr/>
          </p:nvSpPr>
          <p:spPr>
            <a:xfrm>
              <a:off x="9744840" y="1705680"/>
              <a:ext cx="42480" cy="30240"/>
            </a:xfrm>
            <a:custGeom>
              <a:avLst/>
              <a:gdLst/>
              <a:ahLst/>
              <a:cxnLst/>
              <a:rect l="l" t="t" r="r" b="b"/>
              <a:pathLst>
                <a:path w="54661" h="40008">
                  <a:moveTo>
                    <a:pt x="39649" y="1347"/>
                  </a:moveTo>
                  <a:lnTo>
                    <a:pt x="5009" y="21342"/>
                  </a:lnTo>
                  <a:cubicBezTo>
                    <a:pt x="228" y="24103"/>
                    <a:pt x="-1423" y="30225"/>
                    <a:pt x="1338" y="35007"/>
                  </a:cubicBezTo>
                  <a:cubicBezTo>
                    <a:pt x="3198" y="38218"/>
                    <a:pt x="6559" y="40009"/>
                    <a:pt x="10020" y="40009"/>
                  </a:cubicBezTo>
                  <a:cubicBezTo>
                    <a:pt x="11711" y="40009"/>
                    <a:pt x="13432" y="39579"/>
                    <a:pt x="15012" y="38669"/>
                  </a:cubicBezTo>
                  <a:lnTo>
                    <a:pt x="49652" y="18673"/>
                  </a:lnTo>
                  <a:cubicBezTo>
                    <a:pt x="54433" y="15913"/>
                    <a:pt x="56084" y="9801"/>
                    <a:pt x="53323" y="5009"/>
                  </a:cubicBezTo>
                  <a:cubicBezTo>
                    <a:pt x="50553" y="217"/>
                    <a:pt x="44441" y="-1423"/>
                    <a:pt x="39649" y="1347"/>
                  </a:cubicBezTo>
                  <a:close/>
                </a:path>
              </a:pathLst>
            </a:custGeom>
            <a:solidFill>
              <a:srgbClr val="000000"/>
            </a:solidFill>
            <a:ln w="1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Полилиния: фигура 543"/>
            <p:cNvSpPr/>
            <p:nvPr/>
          </p:nvSpPr>
          <p:spPr>
            <a:xfrm>
              <a:off x="9546120" y="1668600"/>
              <a:ext cx="202680" cy="202680"/>
            </a:xfrm>
            <a:custGeom>
              <a:avLst/>
              <a:gdLst/>
              <a:ahLst/>
              <a:cxnLst/>
              <a:rect l="l" t="t" r="r" b="b"/>
              <a:pathLst>
                <a:path w="250078" h="250074">
                  <a:moveTo>
                    <a:pt x="233001" y="2933"/>
                  </a:moveTo>
                  <a:lnTo>
                    <a:pt x="90219" y="145715"/>
                  </a:lnTo>
                  <a:cubicBezTo>
                    <a:pt x="84268" y="142193"/>
                    <a:pt x="77426" y="140043"/>
                    <a:pt x="70023" y="140043"/>
                  </a:cubicBezTo>
                  <a:cubicBezTo>
                    <a:pt x="47956" y="140043"/>
                    <a:pt x="30012" y="157989"/>
                    <a:pt x="30012" y="180055"/>
                  </a:cubicBezTo>
                  <a:cubicBezTo>
                    <a:pt x="30012" y="187457"/>
                    <a:pt x="32163" y="194298"/>
                    <a:pt x="35683" y="200251"/>
                  </a:cubicBezTo>
                  <a:lnTo>
                    <a:pt x="2934" y="233000"/>
                  </a:lnTo>
                  <a:cubicBezTo>
                    <a:pt x="-978" y="236912"/>
                    <a:pt x="-978" y="243233"/>
                    <a:pt x="2934" y="247144"/>
                  </a:cubicBezTo>
                  <a:cubicBezTo>
                    <a:pt x="4884" y="249094"/>
                    <a:pt x="7446" y="250074"/>
                    <a:pt x="10006" y="250074"/>
                  </a:cubicBezTo>
                  <a:cubicBezTo>
                    <a:pt x="12567" y="250074"/>
                    <a:pt x="15127" y="249094"/>
                    <a:pt x="17078" y="247144"/>
                  </a:cubicBezTo>
                  <a:lnTo>
                    <a:pt x="49827" y="214395"/>
                  </a:lnTo>
                  <a:cubicBezTo>
                    <a:pt x="55778" y="217916"/>
                    <a:pt x="62621" y="220066"/>
                    <a:pt x="70023" y="220066"/>
                  </a:cubicBezTo>
                  <a:cubicBezTo>
                    <a:pt x="92090" y="220066"/>
                    <a:pt x="110034" y="202120"/>
                    <a:pt x="110034" y="180055"/>
                  </a:cubicBezTo>
                  <a:cubicBezTo>
                    <a:pt x="110034" y="172652"/>
                    <a:pt x="107883" y="165811"/>
                    <a:pt x="104363" y="159858"/>
                  </a:cubicBezTo>
                  <a:lnTo>
                    <a:pt x="247145" y="17077"/>
                  </a:lnTo>
                  <a:cubicBezTo>
                    <a:pt x="251057" y="13165"/>
                    <a:pt x="251057" y="6843"/>
                    <a:pt x="247145" y="2933"/>
                  </a:cubicBezTo>
                  <a:cubicBezTo>
                    <a:pt x="243233" y="-978"/>
                    <a:pt x="236911" y="-978"/>
                    <a:pt x="233001" y="2933"/>
                  </a:cubicBezTo>
                  <a:close/>
                  <a:moveTo>
                    <a:pt x="70023" y="200061"/>
                  </a:moveTo>
                  <a:cubicBezTo>
                    <a:pt x="58990" y="200061"/>
                    <a:pt x="50017" y="191089"/>
                    <a:pt x="50017" y="180055"/>
                  </a:cubicBezTo>
                  <a:cubicBezTo>
                    <a:pt x="50017" y="169022"/>
                    <a:pt x="58989" y="160048"/>
                    <a:pt x="70023" y="160048"/>
                  </a:cubicBezTo>
                  <a:cubicBezTo>
                    <a:pt x="81056" y="160048"/>
                    <a:pt x="90029" y="169020"/>
                    <a:pt x="90029" y="180055"/>
                  </a:cubicBezTo>
                  <a:cubicBezTo>
                    <a:pt x="90029" y="191087"/>
                    <a:pt x="81056" y="200061"/>
                    <a:pt x="70023" y="200061"/>
                  </a:cubicBezTo>
                  <a:close/>
                </a:path>
              </a:pathLst>
            </a:custGeom>
            <a:solidFill>
              <a:srgbClr val="000000"/>
            </a:solidFill>
            <a:ln w="1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5" name="Полилиния: фигура 544"/>
          <p:cNvSpPr/>
          <p:nvPr/>
        </p:nvSpPr>
        <p:spPr>
          <a:xfrm>
            <a:off x="9367920" y="3366360"/>
            <a:ext cx="448560" cy="447840"/>
          </a:xfrm>
          <a:custGeom>
            <a:avLst/>
            <a:gdLst/>
            <a:ahLst/>
            <a:cxnLst/>
            <a:rect l="l" t="t" r="r" b="b"/>
            <a:pathLst>
              <a:path w="549270" h="548383">
                <a:moveTo>
                  <a:pt x="402935" y="312109"/>
                </a:moveTo>
                <a:cubicBezTo>
                  <a:pt x="393408" y="302582"/>
                  <a:pt x="376259" y="302582"/>
                  <a:pt x="366731" y="312109"/>
                </a:cubicBezTo>
                <a:lnTo>
                  <a:pt x="360380" y="318460"/>
                </a:lnTo>
                <a:lnTo>
                  <a:pt x="335609" y="293690"/>
                </a:lnTo>
                <a:lnTo>
                  <a:pt x="428976" y="200323"/>
                </a:lnTo>
                <a:cubicBezTo>
                  <a:pt x="462003" y="206675"/>
                  <a:pt x="495667" y="196512"/>
                  <a:pt x="519802" y="172377"/>
                </a:cubicBezTo>
                <a:cubicBezTo>
                  <a:pt x="547113" y="145065"/>
                  <a:pt x="556641" y="103781"/>
                  <a:pt x="543303" y="66942"/>
                </a:cubicBezTo>
                <a:cubicBezTo>
                  <a:pt x="542667" y="64402"/>
                  <a:pt x="540127" y="62496"/>
                  <a:pt x="536951" y="61226"/>
                </a:cubicBezTo>
                <a:cubicBezTo>
                  <a:pt x="534410" y="60591"/>
                  <a:pt x="531235" y="61226"/>
                  <a:pt x="528694" y="63766"/>
                </a:cubicBezTo>
                <a:lnTo>
                  <a:pt x="462639" y="129822"/>
                </a:lnTo>
                <a:cubicBezTo>
                  <a:pt x="441679" y="122835"/>
                  <a:pt x="425800" y="106956"/>
                  <a:pt x="418814" y="85997"/>
                </a:cubicBezTo>
                <a:lnTo>
                  <a:pt x="484869" y="19941"/>
                </a:lnTo>
                <a:cubicBezTo>
                  <a:pt x="486774" y="17401"/>
                  <a:pt x="487409" y="14860"/>
                  <a:pt x="487409" y="12319"/>
                </a:cubicBezTo>
                <a:cubicBezTo>
                  <a:pt x="486774" y="9779"/>
                  <a:pt x="484869" y="7238"/>
                  <a:pt x="481693" y="5968"/>
                </a:cubicBezTo>
                <a:cubicBezTo>
                  <a:pt x="444855" y="-7370"/>
                  <a:pt x="403570" y="2157"/>
                  <a:pt x="376259" y="29468"/>
                </a:cubicBezTo>
                <a:cubicBezTo>
                  <a:pt x="352123" y="53604"/>
                  <a:pt x="341961" y="87267"/>
                  <a:pt x="348312" y="120294"/>
                </a:cubicBezTo>
                <a:lnTo>
                  <a:pt x="254946" y="213661"/>
                </a:lnTo>
                <a:lnTo>
                  <a:pt x="147606" y="106321"/>
                </a:lnTo>
                <a:lnTo>
                  <a:pt x="150781" y="103146"/>
                </a:lnTo>
                <a:cubicBezTo>
                  <a:pt x="153957" y="99970"/>
                  <a:pt x="153957" y="95524"/>
                  <a:pt x="152052" y="92348"/>
                </a:cubicBezTo>
                <a:lnTo>
                  <a:pt x="94889" y="11049"/>
                </a:lnTo>
                <a:cubicBezTo>
                  <a:pt x="93618" y="8509"/>
                  <a:pt x="91078" y="7873"/>
                  <a:pt x="88537" y="7238"/>
                </a:cubicBezTo>
                <a:cubicBezTo>
                  <a:pt x="85997" y="7238"/>
                  <a:pt x="83456" y="7873"/>
                  <a:pt x="81551" y="9779"/>
                </a:cubicBezTo>
                <a:lnTo>
                  <a:pt x="9144" y="82186"/>
                </a:lnTo>
                <a:cubicBezTo>
                  <a:pt x="7238" y="84091"/>
                  <a:pt x="6603" y="86632"/>
                  <a:pt x="6603" y="89172"/>
                </a:cubicBezTo>
                <a:cubicBezTo>
                  <a:pt x="6603" y="91713"/>
                  <a:pt x="7873" y="93618"/>
                  <a:pt x="10414" y="95524"/>
                </a:cubicBezTo>
                <a:lnTo>
                  <a:pt x="91713" y="152687"/>
                </a:lnTo>
                <a:cubicBezTo>
                  <a:pt x="92983" y="153957"/>
                  <a:pt x="94889" y="153957"/>
                  <a:pt x="96794" y="153957"/>
                </a:cubicBezTo>
                <a:cubicBezTo>
                  <a:pt x="99335" y="153957"/>
                  <a:pt x="101240" y="153322"/>
                  <a:pt x="103145" y="151417"/>
                </a:cubicBezTo>
                <a:lnTo>
                  <a:pt x="106321" y="148241"/>
                </a:lnTo>
                <a:lnTo>
                  <a:pt x="213661" y="255581"/>
                </a:lnTo>
                <a:lnTo>
                  <a:pt x="120294" y="348947"/>
                </a:lnTo>
                <a:cubicBezTo>
                  <a:pt x="87267" y="342596"/>
                  <a:pt x="53604" y="352758"/>
                  <a:pt x="29468" y="376894"/>
                </a:cubicBezTo>
                <a:cubicBezTo>
                  <a:pt x="2157" y="404205"/>
                  <a:pt x="-7370" y="445490"/>
                  <a:pt x="5968" y="482328"/>
                </a:cubicBezTo>
                <a:cubicBezTo>
                  <a:pt x="7238" y="484869"/>
                  <a:pt x="9144" y="486774"/>
                  <a:pt x="12319" y="488045"/>
                </a:cubicBezTo>
                <a:cubicBezTo>
                  <a:pt x="15495" y="488680"/>
                  <a:pt x="18036" y="488045"/>
                  <a:pt x="19941" y="485504"/>
                </a:cubicBezTo>
                <a:lnTo>
                  <a:pt x="85997" y="419449"/>
                </a:lnTo>
                <a:cubicBezTo>
                  <a:pt x="106956" y="426435"/>
                  <a:pt x="123470" y="442949"/>
                  <a:pt x="129822" y="463274"/>
                </a:cubicBezTo>
                <a:lnTo>
                  <a:pt x="63767" y="528694"/>
                </a:lnTo>
                <a:cubicBezTo>
                  <a:pt x="61861" y="531235"/>
                  <a:pt x="60591" y="533775"/>
                  <a:pt x="61226" y="536316"/>
                </a:cubicBezTo>
                <a:cubicBezTo>
                  <a:pt x="61861" y="539492"/>
                  <a:pt x="63767" y="541397"/>
                  <a:pt x="66942" y="542667"/>
                </a:cubicBezTo>
                <a:cubicBezTo>
                  <a:pt x="77739" y="546478"/>
                  <a:pt x="89807" y="548384"/>
                  <a:pt x="100605" y="548384"/>
                </a:cubicBezTo>
                <a:cubicBezTo>
                  <a:pt x="127281" y="548384"/>
                  <a:pt x="153322" y="538221"/>
                  <a:pt x="172377" y="518532"/>
                </a:cubicBezTo>
                <a:cubicBezTo>
                  <a:pt x="196512" y="495031"/>
                  <a:pt x="206675" y="461368"/>
                  <a:pt x="200323" y="428341"/>
                </a:cubicBezTo>
                <a:lnTo>
                  <a:pt x="293689" y="334974"/>
                </a:lnTo>
                <a:lnTo>
                  <a:pt x="318460" y="359745"/>
                </a:lnTo>
                <a:lnTo>
                  <a:pt x="312109" y="365461"/>
                </a:lnTo>
                <a:cubicBezTo>
                  <a:pt x="301947" y="375624"/>
                  <a:pt x="301947" y="392137"/>
                  <a:pt x="312109" y="401665"/>
                </a:cubicBezTo>
                <a:lnTo>
                  <a:pt x="432787" y="521707"/>
                </a:lnTo>
                <a:cubicBezTo>
                  <a:pt x="445490" y="534410"/>
                  <a:pt x="461368" y="540762"/>
                  <a:pt x="477882" y="540762"/>
                </a:cubicBezTo>
                <a:cubicBezTo>
                  <a:pt x="494396" y="540762"/>
                  <a:pt x="510910" y="534410"/>
                  <a:pt x="522978" y="521707"/>
                </a:cubicBezTo>
                <a:cubicBezTo>
                  <a:pt x="535045" y="509640"/>
                  <a:pt x="542032" y="493761"/>
                  <a:pt x="542032" y="476612"/>
                </a:cubicBezTo>
                <a:cubicBezTo>
                  <a:pt x="542032" y="459463"/>
                  <a:pt x="535681" y="443584"/>
                  <a:pt x="522978" y="431517"/>
                </a:cubicBezTo>
                <a:lnTo>
                  <a:pt x="402935" y="312109"/>
                </a:lnTo>
                <a:close/>
                <a:moveTo>
                  <a:pt x="95524" y="133633"/>
                </a:moveTo>
                <a:lnTo>
                  <a:pt x="28198" y="86632"/>
                </a:lnTo>
                <a:lnTo>
                  <a:pt x="85997" y="28833"/>
                </a:lnTo>
                <a:lnTo>
                  <a:pt x="132997" y="95524"/>
                </a:lnTo>
                <a:lnTo>
                  <a:pt x="129187" y="99970"/>
                </a:lnTo>
                <a:lnTo>
                  <a:pt x="99335" y="129822"/>
                </a:lnTo>
                <a:lnTo>
                  <a:pt x="99335" y="129822"/>
                </a:lnTo>
                <a:lnTo>
                  <a:pt x="95524" y="133633"/>
                </a:lnTo>
                <a:close/>
                <a:moveTo>
                  <a:pt x="117754" y="135538"/>
                </a:moveTo>
                <a:lnTo>
                  <a:pt x="136173" y="117754"/>
                </a:lnTo>
                <a:lnTo>
                  <a:pt x="243513" y="225094"/>
                </a:lnTo>
                <a:lnTo>
                  <a:pt x="225094" y="243513"/>
                </a:lnTo>
                <a:lnTo>
                  <a:pt x="117754" y="135538"/>
                </a:lnTo>
                <a:close/>
                <a:moveTo>
                  <a:pt x="182539" y="427706"/>
                </a:moveTo>
                <a:cubicBezTo>
                  <a:pt x="189526" y="456287"/>
                  <a:pt x="181269" y="486139"/>
                  <a:pt x="160309" y="507099"/>
                </a:cubicBezTo>
                <a:cubicBezTo>
                  <a:pt x="140619" y="526154"/>
                  <a:pt x="113308" y="535046"/>
                  <a:pt x="85997" y="530600"/>
                </a:cubicBezTo>
                <a:lnTo>
                  <a:pt x="145065" y="471531"/>
                </a:lnTo>
                <a:cubicBezTo>
                  <a:pt x="146971" y="469625"/>
                  <a:pt x="147606" y="466450"/>
                  <a:pt x="147606" y="463909"/>
                </a:cubicBezTo>
                <a:cubicBezTo>
                  <a:pt x="139984" y="432787"/>
                  <a:pt x="115848" y="409286"/>
                  <a:pt x="85361" y="401665"/>
                </a:cubicBezTo>
                <a:cubicBezTo>
                  <a:pt x="82186" y="401029"/>
                  <a:pt x="79010" y="401665"/>
                  <a:pt x="77104" y="404205"/>
                </a:cubicBezTo>
                <a:lnTo>
                  <a:pt x="18036" y="463274"/>
                </a:lnTo>
                <a:cubicBezTo>
                  <a:pt x="13590" y="436598"/>
                  <a:pt x="21847" y="408651"/>
                  <a:pt x="41536" y="388962"/>
                </a:cubicBezTo>
                <a:cubicBezTo>
                  <a:pt x="62496" y="368002"/>
                  <a:pt x="91713" y="359745"/>
                  <a:pt x="120930" y="366732"/>
                </a:cubicBezTo>
                <a:cubicBezTo>
                  <a:pt x="123470" y="368002"/>
                  <a:pt x="126646" y="366732"/>
                  <a:pt x="129187" y="364191"/>
                </a:cubicBezTo>
                <a:lnTo>
                  <a:pt x="364191" y="129187"/>
                </a:lnTo>
                <a:cubicBezTo>
                  <a:pt x="366096" y="127281"/>
                  <a:pt x="367367" y="124105"/>
                  <a:pt x="366731" y="121565"/>
                </a:cubicBezTo>
                <a:cubicBezTo>
                  <a:pt x="359745" y="92983"/>
                  <a:pt x="368002" y="63131"/>
                  <a:pt x="388962" y="42171"/>
                </a:cubicBezTo>
                <a:cubicBezTo>
                  <a:pt x="408651" y="22482"/>
                  <a:pt x="436598" y="14225"/>
                  <a:pt x="463274" y="18671"/>
                </a:cubicBezTo>
                <a:lnTo>
                  <a:pt x="404205" y="77740"/>
                </a:lnTo>
                <a:cubicBezTo>
                  <a:pt x="401664" y="79645"/>
                  <a:pt x="401029" y="82821"/>
                  <a:pt x="401664" y="85997"/>
                </a:cubicBezTo>
                <a:cubicBezTo>
                  <a:pt x="409286" y="116484"/>
                  <a:pt x="433422" y="140619"/>
                  <a:pt x="463909" y="148241"/>
                </a:cubicBezTo>
                <a:cubicBezTo>
                  <a:pt x="467085" y="148876"/>
                  <a:pt x="470261" y="148241"/>
                  <a:pt x="472166" y="145700"/>
                </a:cubicBezTo>
                <a:lnTo>
                  <a:pt x="531235" y="86632"/>
                </a:lnTo>
                <a:cubicBezTo>
                  <a:pt x="535681" y="113308"/>
                  <a:pt x="527424" y="141254"/>
                  <a:pt x="507734" y="160944"/>
                </a:cubicBezTo>
                <a:cubicBezTo>
                  <a:pt x="486774" y="181904"/>
                  <a:pt x="457558" y="190161"/>
                  <a:pt x="428341" y="183174"/>
                </a:cubicBezTo>
                <a:cubicBezTo>
                  <a:pt x="425800" y="182539"/>
                  <a:pt x="422625" y="183174"/>
                  <a:pt x="420084" y="185079"/>
                </a:cubicBezTo>
                <a:lnTo>
                  <a:pt x="185079" y="420084"/>
                </a:lnTo>
                <a:cubicBezTo>
                  <a:pt x="182539" y="421989"/>
                  <a:pt x="181904" y="425165"/>
                  <a:pt x="182539" y="427706"/>
                </a:cubicBezTo>
                <a:close/>
                <a:moveTo>
                  <a:pt x="305122" y="323542"/>
                </a:moveTo>
                <a:lnTo>
                  <a:pt x="323541" y="305757"/>
                </a:lnTo>
                <a:lnTo>
                  <a:pt x="348312" y="330528"/>
                </a:lnTo>
                <a:lnTo>
                  <a:pt x="344501" y="334339"/>
                </a:lnTo>
                <a:lnTo>
                  <a:pt x="338785" y="340055"/>
                </a:lnTo>
                <a:lnTo>
                  <a:pt x="338785" y="340055"/>
                </a:lnTo>
                <a:lnTo>
                  <a:pt x="338785" y="340055"/>
                </a:lnTo>
                <a:lnTo>
                  <a:pt x="329893" y="348947"/>
                </a:lnTo>
                <a:lnTo>
                  <a:pt x="305122" y="323542"/>
                </a:lnTo>
                <a:close/>
                <a:moveTo>
                  <a:pt x="444855" y="510910"/>
                </a:moveTo>
                <a:lnTo>
                  <a:pt x="324812" y="390867"/>
                </a:lnTo>
                <a:cubicBezTo>
                  <a:pt x="321636" y="387691"/>
                  <a:pt x="321636" y="381975"/>
                  <a:pt x="324812" y="378799"/>
                </a:cubicBezTo>
                <a:lnTo>
                  <a:pt x="336880" y="366732"/>
                </a:lnTo>
                <a:lnTo>
                  <a:pt x="336880" y="366732"/>
                </a:lnTo>
                <a:lnTo>
                  <a:pt x="345137" y="359110"/>
                </a:lnTo>
                <a:lnTo>
                  <a:pt x="346407" y="357840"/>
                </a:lnTo>
                <a:lnTo>
                  <a:pt x="505194" y="516626"/>
                </a:lnTo>
                <a:cubicBezTo>
                  <a:pt x="486139" y="528694"/>
                  <a:pt x="460733" y="526789"/>
                  <a:pt x="444855" y="510910"/>
                </a:cubicBezTo>
                <a:close/>
                <a:moveTo>
                  <a:pt x="516626" y="504558"/>
                </a:moveTo>
                <a:lnTo>
                  <a:pt x="357840" y="345772"/>
                </a:lnTo>
                <a:lnTo>
                  <a:pt x="378799" y="324812"/>
                </a:lnTo>
                <a:cubicBezTo>
                  <a:pt x="380705" y="323542"/>
                  <a:pt x="382610" y="322271"/>
                  <a:pt x="385151" y="322271"/>
                </a:cubicBezTo>
                <a:cubicBezTo>
                  <a:pt x="387692" y="322271"/>
                  <a:pt x="389597" y="323542"/>
                  <a:pt x="391502" y="324812"/>
                </a:cubicBezTo>
                <a:lnTo>
                  <a:pt x="512180" y="445490"/>
                </a:lnTo>
                <a:cubicBezTo>
                  <a:pt x="521072" y="454382"/>
                  <a:pt x="526154" y="465815"/>
                  <a:pt x="526154" y="478517"/>
                </a:cubicBezTo>
                <a:cubicBezTo>
                  <a:pt x="524883" y="487409"/>
                  <a:pt x="521707" y="496302"/>
                  <a:pt x="516626" y="504558"/>
                </a:cubicBezTo>
                <a:close/>
              </a:path>
            </a:pathLst>
          </a:custGeom>
          <a:solidFill>
            <a:srgbClr val="0000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6" name="Рисунок 78"/>
          <p:cNvGrpSpPr/>
          <p:nvPr/>
        </p:nvGrpSpPr>
        <p:grpSpPr>
          <a:xfrm>
            <a:off x="9323640" y="4979880"/>
            <a:ext cx="447840" cy="447840"/>
            <a:chOff x="9323640" y="4979880"/>
            <a:chExt cx="447840" cy="447840"/>
          </a:xfrm>
        </p:grpSpPr>
        <p:sp>
          <p:nvSpPr>
            <p:cNvPr id="317" name="Полилиния: фигура 545"/>
            <p:cNvSpPr/>
            <p:nvPr/>
          </p:nvSpPr>
          <p:spPr>
            <a:xfrm>
              <a:off x="9323640" y="4979880"/>
              <a:ext cx="447840" cy="447840"/>
            </a:xfrm>
            <a:custGeom>
              <a:avLst/>
              <a:gdLst/>
              <a:ahLst/>
              <a:cxnLst/>
              <a:rect l="l" t="t" r="r" b="b"/>
              <a:pathLst>
                <a:path w="548449" h="548449">
                  <a:moveTo>
                    <a:pt x="531301" y="450002"/>
                  </a:moveTo>
                  <a:lnTo>
                    <a:pt x="414433" y="333135"/>
                  </a:lnTo>
                  <a:cubicBezTo>
                    <a:pt x="411258" y="329959"/>
                    <a:pt x="405541" y="329959"/>
                    <a:pt x="403001" y="333135"/>
                  </a:cubicBezTo>
                  <a:lnTo>
                    <a:pt x="394109" y="342027"/>
                  </a:lnTo>
                  <a:lnTo>
                    <a:pt x="361716" y="309634"/>
                  </a:lnTo>
                  <a:cubicBezTo>
                    <a:pt x="413798" y="232781"/>
                    <a:pt x="406177" y="126712"/>
                    <a:pt x="338216" y="58116"/>
                  </a:cubicBezTo>
                  <a:cubicBezTo>
                    <a:pt x="260728" y="-19372"/>
                    <a:pt x="134969" y="-19372"/>
                    <a:pt x="58116" y="58116"/>
                  </a:cubicBezTo>
                  <a:cubicBezTo>
                    <a:pt x="-19372" y="135604"/>
                    <a:pt x="-19372" y="261363"/>
                    <a:pt x="58116" y="338216"/>
                  </a:cubicBezTo>
                  <a:cubicBezTo>
                    <a:pt x="96860" y="376960"/>
                    <a:pt x="147672" y="396014"/>
                    <a:pt x="198483" y="396014"/>
                  </a:cubicBezTo>
                  <a:cubicBezTo>
                    <a:pt x="237227" y="396014"/>
                    <a:pt x="275971" y="384581"/>
                    <a:pt x="309634" y="361716"/>
                  </a:cubicBezTo>
                  <a:lnTo>
                    <a:pt x="342026" y="394109"/>
                  </a:lnTo>
                  <a:lnTo>
                    <a:pt x="333135" y="403001"/>
                  </a:lnTo>
                  <a:cubicBezTo>
                    <a:pt x="329959" y="406177"/>
                    <a:pt x="329959" y="411258"/>
                    <a:pt x="333135" y="414433"/>
                  </a:cubicBezTo>
                  <a:lnTo>
                    <a:pt x="450001" y="531936"/>
                  </a:lnTo>
                  <a:cubicBezTo>
                    <a:pt x="461434" y="543368"/>
                    <a:pt x="476043" y="548449"/>
                    <a:pt x="490651" y="548449"/>
                  </a:cubicBezTo>
                  <a:cubicBezTo>
                    <a:pt x="505259" y="548449"/>
                    <a:pt x="520503" y="542733"/>
                    <a:pt x="531301" y="531936"/>
                  </a:cubicBezTo>
                  <a:cubicBezTo>
                    <a:pt x="554166" y="509070"/>
                    <a:pt x="554166" y="472867"/>
                    <a:pt x="531301" y="450002"/>
                  </a:cubicBezTo>
                  <a:close/>
                  <a:moveTo>
                    <a:pt x="68913" y="326148"/>
                  </a:moveTo>
                  <a:cubicBezTo>
                    <a:pt x="-1588" y="255647"/>
                    <a:pt x="-1588" y="140050"/>
                    <a:pt x="68913" y="69549"/>
                  </a:cubicBezTo>
                  <a:cubicBezTo>
                    <a:pt x="104482" y="33980"/>
                    <a:pt x="150847" y="16196"/>
                    <a:pt x="197213" y="16196"/>
                  </a:cubicBezTo>
                  <a:cubicBezTo>
                    <a:pt x="243579" y="16196"/>
                    <a:pt x="289945" y="33980"/>
                    <a:pt x="325513" y="69549"/>
                  </a:cubicBezTo>
                  <a:cubicBezTo>
                    <a:pt x="396649" y="140050"/>
                    <a:pt x="396649" y="255647"/>
                    <a:pt x="325513" y="326148"/>
                  </a:cubicBezTo>
                  <a:cubicBezTo>
                    <a:pt x="255012" y="396649"/>
                    <a:pt x="140050" y="396649"/>
                    <a:pt x="68913" y="326148"/>
                  </a:cubicBezTo>
                  <a:close/>
                  <a:moveTo>
                    <a:pt x="337581" y="338216"/>
                  </a:moveTo>
                  <a:cubicBezTo>
                    <a:pt x="342662" y="333135"/>
                    <a:pt x="347108" y="328053"/>
                    <a:pt x="351554" y="322972"/>
                  </a:cubicBezTo>
                  <a:lnTo>
                    <a:pt x="382676" y="354094"/>
                  </a:lnTo>
                  <a:lnTo>
                    <a:pt x="353459" y="383311"/>
                  </a:lnTo>
                  <a:lnTo>
                    <a:pt x="322972" y="352189"/>
                  </a:lnTo>
                  <a:cubicBezTo>
                    <a:pt x="327418" y="347743"/>
                    <a:pt x="332499" y="342662"/>
                    <a:pt x="337581" y="338216"/>
                  </a:cubicBezTo>
                  <a:close/>
                  <a:moveTo>
                    <a:pt x="408717" y="350283"/>
                  </a:moveTo>
                  <a:lnTo>
                    <a:pt x="437934" y="379500"/>
                  </a:lnTo>
                  <a:lnTo>
                    <a:pt x="379500" y="437299"/>
                  </a:lnTo>
                  <a:lnTo>
                    <a:pt x="350284" y="408082"/>
                  </a:lnTo>
                  <a:lnTo>
                    <a:pt x="408717" y="350283"/>
                  </a:lnTo>
                  <a:close/>
                  <a:moveTo>
                    <a:pt x="519868" y="519868"/>
                  </a:moveTo>
                  <a:cubicBezTo>
                    <a:pt x="503989" y="535746"/>
                    <a:pt x="477948" y="535746"/>
                    <a:pt x="461434" y="519868"/>
                  </a:cubicBezTo>
                  <a:lnTo>
                    <a:pt x="390933" y="449367"/>
                  </a:lnTo>
                  <a:lnTo>
                    <a:pt x="449366" y="390933"/>
                  </a:lnTo>
                  <a:lnTo>
                    <a:pt x="519868" y="461434"/>
                  </a:lnTo>
                  <a:cubicBezTo>
                    <a:pt x="527489" y="469056"/>
                    <a:pt x="531936" y="479219"/>
                    <a:pt x="531936" y="490651"/>
                  </a:cubicBezTo>
                  <a:cubicBezTo>
                    <a:pt x="531936" y="502084"/>
                    <a:pt x="527489" y="512246"/>
                    <a:pt x="519868" y="519868"/>
                  </a:cubicBezTo>
                  <a:close/>
                </a:path>
              </a:pathLst>
            </a:custGeom>
            <a:solidFill>
              <a:srgbClr val="000000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Полилиния: фигура 546"/>
            <p:cNvSpPr/>
            <p:nvPr/>
          </p:nvSpPr>
          <p:spPr>
            <a:xfrm>
              <a:off x="9377280" y="5033880"/>
              <a:ext cx="214560" cy="214200"/>
            </a:xfrm>
            <a:custGeom>
              <a:avLst/>
              <a:gdLst/>
              <a:ahLst/>
              <a:cxnLst/>
              <a:rect l="l" t="t" r="r" b="b"/>
              <a:pathLst>
                <a:path w="264380" h="264062">
                  <a:moveTo>
                    <a:pt x="225318" y="38585"/>
                  </a:moveTo>
                  <a:cubicBezTo>
                    <a:pt x="173872" y="-12862"/>
                    <a:pt x="90032" y="-12862"/>
                    <a:pt x="38585" y="38585"/>
                  </a:cubicBezTo>
                  <a:cubicBezTo>
                    <a:pt x="-12862" y="90032"/>
                    <a:pt x="-12862" y="173872"/>
                    <a:pt x="38585" y="225318"/>
                  </a:cubicBezTo>
                  <a:cubicBezTo>
                    <a:pt x="64626" y="251360"/>
                    <a:pt x="98289" y="264063"/>
                    <a:pt x="131952" y="264063"/>
                  </a:cubicBezTo>
                  <a:cubicBezTo>
                    <a:pt x="165614" y="264063"/>
                    <a:pt x="199278" y="251360"/>
                    <a:pt x="225318" y="225318"/>
                  </a:cubicBezTo>
                  <a:cubicBezTo>
                    <a:pt x="277401" y="173872"/>
                    <a:pt x="277401" y="90032"/>
                    <a:pt x="225318" y="38585"/>
                  </a:cubicBezTo>
                  <a:close/>
                  <a:moveTo>
                    <a:pt x="213886" y="213886"/>
                  </a:moveTo>
                  <a:cubicBezTo>
                    <a:pt x="168790" y="258981"/>
                    <a:pt x="95748" y="258981"/>
                    <a:pt x="50653" y="213886"/>
                  </a:cubicBezTo>
                  <a:cubicBezTo>
                    <a:pt x="5558" y="168791"/>
                    <a:pt x="5558" y="95113"/>
                    <a:pt x="50653" y="50653"/>
                  </a:cubicBezTo>
                  <a:cubicBezTo>
                    <a:pt x="73518" y="28423"/>
                    <a:pt x="102735" y="16990"/>
                    <a:pt x="132587" y="16990"/>
                  </a:cubicBezTo>
                  <a:cubicBezTo>
                    <a:pt x="161804" y="16990"/>
                    <a:pt x="191656" y="28423"/>
                    <a:pt x="213886" y="50653"/>
                  </a:cubicBezTo>
                  <a:cubicBezTo>
                    <a:pt x="258981" y="95113"/>
                    <a:pt x="258981" y="168791"/>
                    <a:pt x="213886" y="213886"/>
                  </a:cubicBezTo>
                  <a:close/>
                </a:path>
              </a:pathLst>
            </a:custGeom>
            <a:solidFill>
              <a:srgbClr val="000000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9" name="TextBox 277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0" name="TextBox 278"/>
          <p:cNvSpPr/>
          <p:nvPr/>
        </p:nvSpPr>
        <p:spPr>
          <a:xfrm>
            <a:off x="519120" y="659880"/>
            <a:ext cx="80060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Чего хочет менеджмент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321" name="Диаграмма 1"/>
          <p:cNvGraphicFramePr/>
          <p:nvPr>
            <p:extLst>
              <p:ext uri="{D42A27DB-BD31-4B8C-83A1-F6EECF244321}">
                <p14:modId xmlns:p14="http://schemas.microsoft.com/office/powerpoint/2010/main" val="2940419051"/>
              </p:ext>
            </p:extLst>
          </p:nvPr>
        </p:nvGraphicFramePr>
        <p:xfrm>
          <a:off x="418266" y="1717200"/>
          <a:ext cx="7546639" cy="394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5E82C9-8A45-4433-AE29-DC7615165C20}"/>
              </a:ext>
            </a:extLst>
          </p:cNvPr>
          <p:cNvGrpSpPr/>
          <p:nvPr/>
        </p:nvGrpSpPr>
        <p:grpSpPr>
          <a:xfrm>
            <a:off x="345642" y="5397840"/>
            <a:ext cx="576000" cy="405529"/>
            <a:chOff x="2685948" y="5620871"/>
            <a:chExt cx="576000" cy="40552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3DB31C7-F6A7-7605-E98A-DF9ACDCAEF4E}"/>
                </a:ext>
              </a:extLst>
            </p:cNvPr>
            <p:cNvSpPr/>
            <p:nvPr/>
          </p:nvSpPr>
          <p:spPr>
            <a:xfrm>
              <a:off x="2685948" y="5620871"/>
              <a:ext cx="576000" cy="405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FF7A8F5-3AB4-0B36-F27C-368FB8A3B32C}"/>
                </a:ext>
              </a:extLst>
            </p:cNvPr>
            <p:cNvSpPr/>
            <p:nvPr/>
          </p:nvSpPr>
          <p:spPr>
            <a:xfrm>
              <a:off x="2976282" y="5741516"/>
              <a:ext cx="147145" cy="14714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9BE2E76-63FC-E9FA-2881-4956013E9CCB}"/>
              </a:ext>
            </a:extLst>
          </p:cNvPr>
          <p:cNvGrpSpPr/>
          <p:nvPr/>
        </p:nvGrpSpPr>
        <p:grpSpPr>
          <a:xfrm>
            <a:off x="2435287" y="5423254"/>
            <a:ext cx="576000" cy="432000"/>
            <a:chOff x="4258235" y="5647764"/>
            <a:chExt cx="576000" cy="432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52833B1-EE9D-4B82-CFCF-F6140D5FEDC8}"/>
                </a:ext>
              </a:extLst>
            </p:cNvPr>
            <p:cNvSpPr/>
            <p:nvPr/>
          </p:nvSpPr>
          <p:spPr>
            <a:xfrm>
              <a:off x="4258235" y="5647764"/>
              <a:ext cx="576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5F692AF-EBB5-DFAF-30CA-D4A00BCCCCF4}"/>
                </a:ext>
              </a:extLst>
            </p:cNvPr>
            <p:cNvSpPr/>
            <p:nvPr/>
          </p:nvSpPr>
          <p:spPr>
            <a:xfrm>
              <a:off x="4545267" y="5748001"/>
              <a:ext cx="147145" cy="147145"/>
            </a:xfrm>
            <a:prstGeom prst="rect">
              <a:avLst/>
            </a:prstGeom>
            <a:solidFill>
              <a:srgbClr val="05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F3CCD9-3454-74C1-145C-CBD4340E1D37}"/>
              </a:ext>
            </a:extLst>
          </p:cNvPr>
          <p:cNvSpPr txBox="1"/>
          <p:nvPr/>
        </p:nvSpPr>
        <p:spPr>
          <a:xfrm>
            <a:off x="837418" y="5397840"/>
            <a:ext cx="169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j-lt"/>
              </a:rPr>
              <a:t>Ожидание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D6D16-90F0-68BF-72DB-888D372BD5DD}"/>
              </a:ext>
            </a:extLst>
          </p:cNvPr>
          <p:cNvSpPr txBox="1"/>
          <p:nvPr/>
        </p:nvSpPr>
        <p:spPr>
          <a:xfrm>
            <a:off x="2906853" y="5401634"/>
            <a:ext cx="169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j-lt"/>
              </a:rPr>
              <a:t>Реальность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22DD569-883A-4361-9D28-E9CEA9A6419B}"/>
              </a:ext>
            </a:extLst>
          </p:cNvPr>
          <p:cNvSpPr txBox="1"/>
          <p:nvPr/>
        </p:nvSpPr>
        <p:spPr>
          <a:xfrm>
            <a:off x="5124178" y="3947095"/>
            <a:ext cx="2262204" cy="675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Light" panose="020B0402020204020303" pitchFamily="34" charset="-52"/>
                <a:ea typeface="+mn-ea"/>
                <a:cs typeface="+mn-cs"/>
              </a:rPr>
              <a:t>Москва,</a:t>
            </a:r>
          </a:p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Light" panose="020B0402020204020303" pitchFamily="34" charset="-52"/>
                <a:ea typeface="+mn-ea"/>
                <a:cs typeface="+mn-cs"/>
              </a:rPr>
              <a:t>ул.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Light" panose="020B0402020204020303" pitchFamily="34" charset="-52"/>
                <a:ea typeface="+mn-ea"/>
                <a:cs typeface="+mn-cs"/>
              </a:rPr>
              <a:t>Рочдельская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Light" panose="020B0402020204020303" pitchFamily="34" charset="-52"/>
                <a:ea typeface="+mn-ea"/>
                <a:cs typeface="+mn-cs"/>
              </a:rPr>
              <a:t>, 15, стр. 13</a:t>
            </a:r>
          </a:p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Light" panose="020B0402020204020303" pitchFamily="34" charset="-52"/>
                <a:ea typeface="+mn-ea"/>
                <a:cs typeface="+mn-cs"/>
              </a:rPr>
              <a:t>+7 800 777-06-11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4D43D1-0AE6-4E9B-9F06-B230B9049DFF}"/>
              </a:ext>
            </a:extLst>
          </p:cNvPr>
          <p:cNvSpPr txBox="1"/>
          <p:nvPr/>
        </p:nvSpPr>
        <p:spPr>
          <a:xfrm>
            <a:off x="5141767" y="4599534"/>
            <a:ext cx="1359857" cy="2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Medium" panose="020B0602020204020303" pitchFamily="34" charset="-52"/>
                <a:ea typeface="+mn-ea"/>
                <a:cs typeface="+mn-cs"/>
              </a:rPr>
              <a:t>yadro.com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PT Medium" panose="020B0602020204020303" pitchFamily="34" charset="-52"/>
              <a:ea typeface="+mn-ea"/>
              <a:cs typeface="+mn-cs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C4F6EC-9F16-458D-8330-1C3BA45DB2D8}"/>
              </a:ext>
            </a:extLst>
          </p:cNvPr>
          <p:cNvGrpSpPr/>
          <p:nvPr/>
        </p:nvGrpSpPr>
        <p:grpSpPr>
          <a:xfrm>
            <a:off x="4984413" y="2241077"/>
            <a:ext cx="2221583" cy="1605032"/>
            <a:chOff x="6541928" y="1050039"/>
            <a:chExt cx="2970582" cy="2146162"/>
          </a:xfrm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CA452818-6E8C-4915-8F75-1E16A90D7FB8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2E5FE951-2AC3-46C2-9CA5-F25D4F02286A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C4C1976-0CB4-4092-A7DA-E2298C8E6F68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3244A64-6BDA-4D88-88FA-21C8AA7741C3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FF8823D6-D044-4957-A8F1-CD5EC09F538C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BA2C5CC-B58F-4FD3-A46B-082AC216B30A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D294890-81D2-45D3-AC67-4F536E35FE3A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CAE5C974-32C1-4DE6-A448-305A3A3206FD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90591B29-280B-4D81-A614-2A36769A7059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90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72"/>
          <p:cNvPicPr/>
          <p:nvPr/>
        </p:nvPicPr>
        <p:blipFill>
          <a:blip r:embed="rId2"/>
          <a:srcRect l="48511" r="18655"/>
          <a:stretch/>
        </p:blipFill>
        <p:spPr>
          <a:xfrm>
            <a:off x="8832960" y="0"/>
            <a:ext cx="3371760" cy="6974238"/>
          </a:xfrm>
          <a:prstGeom prst="rect">
            <a:avLst/>
          </a:prstGeom>
          <a:ln w="0">
            <a:noFill/>
          </a:ln>
        </p:spPr>
      </p:pic>
      <p:sp>
        <p:nvSpPr>
          <p:cNvPr id="209" name="Прямоугольник 69"/>
          <p:cNvSpPr/>
          <p:nvPr/>
        </p:nvSpPr>
        <p:spPr>
          <a:xfrm>
            <a:off x="630720" y="1944720"/>
            <a:ext cx="734040" cy="72612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TextBox 262"/>
          <p:cNvSpPr/>
          <p:nvPr/>
        </p:nvSpPr>
        <p:spPr>
          <a:xfrm>
            <a:off x="511560" y="281916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latin typeface="Futura PT Medium"/>
                <a:ea typeface="DejaVu Sans"/>
              </a:rPr>
              <a:t>Для</a:t>
            </a:r>
            <a:r>
              <a:rPr lang="en-US" sz="16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Futura PT Medium"/>
                <a:ea typeface="DejaVu Sans"/>
              </a:rPr>
              <a:t>конечных</a:t>
            </a:r>
            <a:r>
              <a:rPr lang="en-US" sz="16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Futura PT Medium"/>
                <a:ea typeface="DejaVu Sans"/>
              </a:rPr>
              <a:t>потребителей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1" name="TextBox 263"/>
          <p:cNvSpPr/>
          <p:nvPr/>
        </p:nvSpPr>
        <p:spPr>
          <a:xfrm>
            <a:off x="516960" y="3109922"/>
            <a:ext cx="33303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Заказчики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посетилели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сайта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пользователи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продуктов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1600" b="0" strike="noStrike" spc="-1" dirty="0"/>
          </a:p>
        </p:txBody>
      </p:sp>
      <p:sp>
        <p:nvSpPr>
          <p:cNvPr id="212" name="Прямоугольник 70"/>
          <p:cNvSpPr/>
          <p:nvPr/>
        </p:nvSpPr>
        <p:spPr>
          <a:xfrm>
            <a:off x="4773960" y="1949400"/>
            <a:ext cx="734040" cy="72612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TextBox 264"/>
          <p:cNvSpPr/>
          <p:nvPr/>
        </p:nvSpPr>
        <p:spPr>
          <a:xfrm>
            <a:off x="4680000" y="282420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Для тестировщиков, QA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4" name="TextBox 265"/>
          <p:cNvSpPr/>
          <p:nvPr/>
        </p:nvSpPr>
        <p:spPr>
          <a:xfrm>
            <a:off x="4685760" y="3114962"/>
            <a:ext cx="33303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Иженеры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отдела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тестирования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br>
              <a:rPr lang="ru-RU" sz="1600" b="0" strike="noStrike" spc="-1" dirty="0">
                <a:solidFill>
                  <a:srgbClr val="000000"/>
                </a:solidFill>
                <a:ea typeface="DejaVu Sans"/>
              </a:rPr>
            </a:b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контроля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качества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1600" b="0" strike="noStrike" spc="-1" dirty="0"/>
          </a:p>
        </p:txBody>
      </p:sp>
      <p:sp>
        <p:nvSpPr>
          <p:cNvPr id="215" name="Прямоугольник 71"/>
          <p:cNvSpPr/>
          <p:nvPr/>
        </p:nvSpPr>
        <p:spPr>
          <a:xfrm>
            <a:off x="640080" y="4330080"/>
            <a:ext cx="734040" cy="72612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TextBox 266"/>
          <p:cNvSpPr/>
          <p:nvPr/>
        </p:nvSpPr>
        <p:spPr>
          <a:xfrm>
            <a:off x="520560" y="520488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Для сервис-инженеров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7" name="TextBox 267"/>
          <p:cNvSpPr/>
          <p:nvPr/>
        </p:nvSpPr>
        <p:spPr>
          <a:xfrm>
            <a:off x="526320" y="5495642"/>
            <a:ext cx="33303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Сотрудники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технической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поддержки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сервисного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обслуживания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т.д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1600" b="0" strike="noStrike" spc="-1" dirty="0"/>
          </a:p>
        </p:txBody>
      </p:sp>
      <p:sp>
        <p:nvSpPr>
          <p:cNvPr id="218" name="Прямоугольник 72"/>
          <p:cNvSpPr/>
          <p:nvPr/>
        </p:nvSpPr>
        <p:spPr>
          <a:xfrm>
            <a:off x="4783320" y="4335120"/>
            <a:ext cx="734040" cy="72612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TextBox 268"/>
          <p:cNvSpPr/>
          <p:nvPr/>
        </p:nvSpPr>
        <p:spPr>
          <a:xfrm>
            <a:off x="4689360" y="520956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Для себя и коллег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0" name="TextBox 269"/>
          <p:cNvSpPr/>
          <p:nvPr/>
        </p:nvSpPr>
        <p:spPr>
          <a:xfrm>
            <a:off x="4694760" y="5500322"/>
            <a:ext cx="33303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Разработчики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которые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разбираются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br>
              <a:rPr lang="ru-RU" sz="1600" b="0" strike="noStrike" spc="-1" dirty="0">
                <a:solidFill>
                  <a:srgbClr val="000000"/>
                </a:solidFill>
                <a:ea typeface="DejaVu Sans"/>
              </a:rPr>
            </a:b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в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Вашем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коде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Мы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сами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через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некоторое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ea typeface="DejaVu Sans"/>
              </a:rPr>
              <a:t>время</a:t>
            </a:r>
            <a:r>
              <a:rPr lang="en-US" sz="16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ru-RU" sz="1600" b="0" strike="noStrike" spc="-1" dirty="0"/>
          </a:p>
        </p:txBody>
      </p:sp>
      <p:sp>
        <p:nvSpPr>
          <p:cNvPr id="221" name="Номер слайда 5"/>
          <p:cNvSpPr/>
          <p:nvPr/>
        </p:nvSpPr>
        <p:spPr>
          <a:xfrm>
            <a:off x="10883880" y="6610320"/>
            <a:ext cx="680040" cy="245160"/>
          </a:xfrm>
          <a:prstGeom prst="rect">
            <a:avLst/>
          </a:prstGeom>
          <a:solidFill>
            <a:srgbClr val="585BE2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BEE04E2-B27C-42DE-929B-320164173DCB}" type="slidenum">
              <a:rPr lang="ru-RU" sz="1000" b="0" strike="noStrike" spc="-1">
                <a:solidFill>
                  <a:srgbClr val="FFFFFF"/>
                </a:solidFill>
                <a:latin typeface="Futura PT Medium"/>
                <a:ea typeface="DejaVu Sans"/>
              </a:rPr>
              <a:t>4</a:t>
            </a:fld>
            <a:endParaRPr lang="ru-RU" sz="1000" b="0" strike="noStrike" spc="-1">
              <a:latin typeface="Arial"/>
            </a:endParaRPr>
          </a:p>
        </p:txBody>
      </p:sp>
      <p:grpSp>
        <p:nvGrpSpPr>
          <p:cNvPr id="222" name="Группа 35"/>
          <p:cNvGrpSpPr/>
          <p:nvPr/>
        </p:nvGrpSpPr>
        <p:grpSpPr>
          <a:xfrm>
            <a:off x="10826280" y="477720"/>
            <a:ext cx="747720" cy="539640"/>
            <a:chOff x="10826280" y="477720"/>
            <a:chExt cx="747720" cy="539640"/>
          </a:xfrm>
        </p:grpSpPr>
        <p:sp>
          <p:nvSpPr>
            <p:cNvPr id="223" name="Полилиния: фигура 529"/>
            <p:cNvSpPr/>
            <p:nvPr/>
          </p:nvSpPr>
          <p:spPr>
            <a:xfrm>
              <a:off x="11053080" y="630720"/>
              <a:ext cx="130680" cy="112680"/>
            </a:xfrm>
            <a:custGeom>
              <a:avLst/>
              <a:gdLst/>
              <a:ahLst/>
              <a:cxnLst/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Полилиния: фигура 530"/>
            <p:cNvSpPr/>
            <p:nvPr/>
          </p:nvSpPr>
          <p:spPr>
            <a:xfrm>
              <a:off x="10912320" y="477720"/>
              <a:ext cx="219240" cy="266040"/>
            </a:xfrm>
            <a:custGeom>
              <a:avLst/>
              <a:gdLst/>
              <a:ahLst/>
              <a:cxnLst/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Полилиния: фигура 531"/>
            <p:cNvSpPr/>
            <p:nvPr/>
          </p:nvSpPr>
          <p:spPr>
            <a:xfrm>
              <a:off x="11191320" y="756360"/>
              <a:ext cx="149400" cy="261000"/>
            </a:xfrm>
            <a:custGeom>
              <a:avLst/>
              <a:gdLst/>
              <a:ahLst/>
              <a:cxnLst/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Полилиния: фигура 532"/>
            <p:cNvSpPr/>
            <p:nvPr/>
          </p:nvSpPr>
          <p:spPr>
            <a:xfrm>
              <a:off x="10912320" y="751320"/>
              <a:ext cx="133200" cy="266040"/>
            </a:xfrm>
            <a:custGeom>
              <a:avLst/>
              <a:gdLst/>
              <a:ahLst/>
              <a:cxnLst/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Полилиния: фигура 533"/>
            <p:cNvSpPr/>
            <p:nvPr/>
          </p:nvSpPr>
          <p:spPr>
            <a:xfrm>
              <a:off x="11308320" y="751320"/>
              <a:ext cx="265680" cy="265680"/>
            </a:xfrm>
            <a:custGeom>
              <a:avLst/>
              <a:gdLst/>
              <a:ahLst/>
              <a:cxnLst/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Полилиния: фигура 534"/>
            <p:cNvSpPr/>
            <p:nvPr/>
          </p:nvSpPr>
          <p:spPr>
            <a:xfrm>
              <a:off x="11053440" y="751320"/>
              <a:ext cx="131760" cy="266040"/>
            </a:xfrm>
            <a:custGeom>
              <a:avLst/>
              <a:gdLst/>
              <a:ahLst/>
              <a:cxnLst/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Полилиния: фигура 535"/>
            <p:cNvSpPr/>
            <p:nvPr/>
          </p:nvSpPr>
          <p:spPr>
            <a:xfrm>
              <a:off x="11122920" y="479520"/>
              <a:ext cx="235440" cy="263880"/>
            </a:xfrm>
            <a:custGeom>
              <a:avLst/>
              <a:gdLst/>
              <a:ahLst/>
              <a:cxnLst/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Полилиния: фигура 536"/>
            <p:cNvSpPr/>
            <p:nvPr/>
          </p:nvSpPr>
          <p:spPr>
            <a:xfrm>
              <a:off x="11194560" y="751320"/>
              <a:ext cx="119160" cy="127080"/>
            </a:xfrm>
            <a:custGeom>
              <a:avLst/>
              <a:gdLst/>
              <a:ahLst/>
              <a:cxnLst/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Полилиния: фигура 537"/>
            <p:cNvSpPr/>
            <p:nvPr/>
          </p:nvSpPr>
          <p:spPr>
            <a:xfrm>
              <a:off x="10826280" y="477720"/>
              <a:ext cx="163800" cy="141480"/>
            </a:xfrm>
            <a:custGeom>
              <a:avLst/>
              <a:gdLst/>
              <a:ahLst/>
              <a:cxnLst/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solidFill>
              <a:srgbClr val="FFFFFF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2" name="TextBox 270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3" name="TextBox 271"/>
          <p:cNvSpPr/>
          <p:nvPr/>
        </p:nvSpPr>
        <p:spPr>
          <a:xfrm>
            <a:off x="519120" y="659880"/>
            <a:ext cx="786708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Для кого мы программируем</a:t>
            </a:r>
            <a:endParaRPr lang="ru-RU" sz="3200" b="0" strike="noStrike" spc="-1">
              <a:latin typeface="Arial"/>
            </a:endParaRPr>
          </a:p>
        </p:txBody>
      </p:sp>
      <p:grpSp>
        <p:nvGrpSpPr>
          <p:cNvPr id="234" name="Рисунок 17"/>
          <p:cNvGrpSpPr/>
          <p:nvPr/>
        </p:nvGrpSpPr>
        <p:grpSpPr>
          <a:xfrm>
            <a:off x="4888800" y="4426920"/>
            <a:ext cx="504360" cy="532440"/>
            <a:chOff x="4888800" y="4426920"/>
            <a:chExt cx="504360" cy="532440"/>
          </a:xfrm>
        </p:grpSpPr>
        <p:sp>
          <p:nvSpPr>
            <p:cNvPr id="235" name="Полилиния: фигура 5177"/>
            <p:cNvSpPr/>
            <p:nvPr/>
          </p:nvSpPr>
          <p:spPr>
            <a:xfrm>
              <a:off x="4998960" y="490464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8" h="40846">
                  <a:moveTo>
                    <a:pt x="5634" y="40846"/>
                  </a:moveTo>
                  <a:cubicBezTo>
                    <a:pt x="2817" y="40846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734"/>
                    <a:pt x="8451" y="40846"/>
                    <a:pt x="5634" y="4084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Полилиния: фигура 5178"/>
            <p:cNvSpPr/>
            <p:nvPr/>
          </p:nvSpPr>
          <p:spPr>
            <a:xfrm>
              <a:off x="4929840" y="4749840"/>
              <a:ext cx="77400" cy="77400"/>
            </a:xfrm>
            <a:custGeom>
              <a:avLst/>
              <a:gdLst/>
              <a:ahLst/>
              <a:cxnLst/>
              <a:rect l="l" t="t" r="r" b="b"/>
              <a:pathLst>
                <a:path w="57748" h="57748">
                  <a:moveTo>
                    <a:pt x="28874" y="57749"/>
                  </a:moveTo>
                  <a:cubicBezTo>
                    <a:pt x="12677" y="57749"/>
                    <a:pt x="0" y="44368"/>
                    <a:pt x="0" y="28874"/>
                  </a:cubicBezTo>
                  <a:cubicBezTo>
                    <a:pt x="0" y="12677"/>
                    <a:pt x="13381" y="0"/>
                    <a:pt x="28874" y="0"/>
                  </a:cubicBezTo>
                  <a:cubicBezTo>
                    <a:pt x="45072" y="0"/>
                    <a:pt x="57749" y="13381"/>
                    <a:pt x="57749" y="28874"/>
                  </a:cubicBezTo>
                  <a:cubicBezTo>
                    <a:pt x="57749" y="45072"/>
                    <a:pt x="45072" y="57749"/>
                    <a:pt x="28874" y="57749"/>
                  </a:cubicBezTo>
                  <a:close/>
                  <a:moveTo>
                    <a:pt x="28874" y="11268"/>
                  </a:moveTo>
                  <a:cubicBezTo>
                    <a:pt x="19015" y="11268"/>
                    <a:pt x="11268" y="19015"/>
                    <a:pt x="11268" y="28874"/>
                  </a:cubicBezTo>
                  <a:cubicBezTo>
                    <a:pt x="11268" y="38734"/>
                    <a:pt x="19015" y="46481"/>
                    <a:pt x="28874" y="46481"/>
                  </a:cubicBezTo>
                  <a:cubicBezTo>
                    <a:pt x="38734" y="46481"/>
                    <a:pt x="46481" y="38734"/>
                    <a:pt x="46481" y="28874"/>
                  </a:cubicBezTo>
                  <a:cubicBezTo>
                    <a:pt x="46481" y="19015"/>
                    <a:pt x="38734" y="11268"/>
                    <a:pt x="28874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Полилиния: фигура 5179"/>
            <p:cNvSpPr/>
            <p:nvPr/>
          </p:nvSpPr>
          <p:spPr>
            <a:xfrm>
              <a:off x="4924080" y="490464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8" h="40846">
                  <a:moveTo>
                    <a:pt x="5634" y="40846"/>
                  </a:moveTo>
                  <a:cubicBezTo>
                    <a:pt x="2817" y="40846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734"/>
                    <a:pt x="8451" y="40846"/>
                    <a:pt x="5634" y="4084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Полилиния: фигура 5180"/>
            <p:cNvSpPr/>
            <p:nvPr/>
          </p:nvSpPr>
          <p:spPr>
            <a:xfrm>
              <a:off x="5171040" y="490464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8" h="40846">
                  <a:moveTo>
                    <a:pt x="5634" y="40846"/>
                  </a:moveTo>
                  <a:cubicBezTo>
                    <a:pt x="2817" y="40846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734"/>
                    <a:pt x="8451" y="40846"/>
                    <a:pt x="5634" y="4084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Полилиния: фигура 5181"/>
            <p:cNvSpPr/>
            <p:nvPr/>
          </p:nvSpPr>
          <p:spPr>
            <a:xfrm>
              <a:off x="5102280" y="4749840"/>
              <a:ext cx="77400" cy="77400"/>
            </a:xfrm>
            <a:custGeom>
              <a:avLst/>
              <a:gdLst/>
              <a:ahLst/>
              <a:cxnLst/>
              <a:rect l="l" t="t" r="r" b="b"/>
              <a:pathLst>
                <a:path w="57748" h="57748">
                  <a:moveTo>
                    <a:pt x="28874" y="57749"/>
                  </a:moveTo>
                  <a:cubicBezTo>
                    <a:pt x="12677" y="57749"/>
                    <a:pt x="0" y="44368"/>
                    <a:pt x="0" y="28874"/>
                  </a:cubicBezTo>
                  <a:cubicBezTo>
                    <a:pt x="0" y="12677"/>
                    <a:pt x="13381" y="0"/>
                    <a:pt x="28874" y="0"/>
                  </a:cubicBezTo>
                  <a:cubicBezTo>
                    <a:pt x="45072" y="0"/>
                    <a:pt x="57749" y="13381"/>
                    <a:pt x="57749" y="28874"/>
                  </a:cubicBezTo>
                  <a:cubicBezTo>
                    <a:pt x="57749" y="45072"/>
                    <a:pt x="45072" y="57749"/>
                    <a:pt x="28874" y="57749"/>
                  </a:cubicBezTo>
                  <a:close/>
                  <a:moveTo>
                    <a:pt x="28874" y="11268"/>
                  </a:moveTo>
                  <a:cubicBezTo>
                    <a:pt x="19015" y="11268"/>
                    <a:pt x="11268" y="19015"/>
                    <a:pt x="11268" y="28874"/>
                  </a:cubicBezTo>
                  <a:cubicBezTo>
                    <a:pt x="11268" y="38734"/>
                    <a:pt x="19015" y="46481"/>
                    <a:pt x="28874" y="46481"/>
                  </a:cubicBezTo>
                  <a:cubicBezTo>
                    <a:pt x="38734" y="46481"/>
                    <a:pt x="46481" y="38734"/>
                    <a:pt x="46481" y="28874"/>
                  </a:cubicBezTo>
                  <a:cubicBezTo>
                    <a:pt x="46481" y="19015"/>
                    <a:pt x="38734" y="11268"/>
                    <a:pt x="28874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Полилиния: фигура 5182"/>
            <p:cNvSpPr/>
            <p:nvPr/>
          </p:nvSpPr>
          <p:spPr>
            <a:xfrm>
              <a:off x="5096520" y="490464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7" h="40846">
                  <a:moveTo>
                    <a:pt x="5634" y="40846"/>
                  </a:moveTo>
                  <a:cubicBezTo>
                    <a:pt x="2817" y="40846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734"/>
                    <a:pt x="8451" y="40846"/>
                    <a:pt x="5634" y="4084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Полилиния: фигура 5183"/>
            <p:cNvSpPr/>
            <p:nvPr/>
          </p:nvSpPr>
          <p:spPr>
            <a:xfrm>
              <a:off x="5343480" y="490464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7" h="40846">
                  <a:moveTo>
                    <a:pt x="5634" y="40846"/>
                  </a:moveTo>
                  <a:cubicBezTo>
                    <a:pt x="2817" y="40846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734"/>
                    <a:pt x="8451" y="40846"/>
                    <a:pt x="5634" y="4084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Полилиния: фигура 5184"/>
            <p:cNvSpPr/>
            <p:nvPr/>
          </p:nvSpPr>
          <p:spPr>
            <a:xfrm>
              <a:off x="5274720" y="4749840"/>
              <a:ext cx="77400" cy="77400"/>
            </a:xfrm>
            <a:custGeom>
              <a:avLst/>
              <a:gdLst/>
              <a:ahLst/>
              <a:cxnLst/>
              <a:rect l="l" t="t" r="r" b="b"/>
              <a:pathLst>
                <a:path w="57748" h="57748">
                  <a:moveTo>
                    <a:pt x="28874" y="57749"/>
                  </a:moveTo>
                  <a:cubicBezTo>
                    <a:pt x="12677" y="57749"/>
                    <a:pt x="0" y="44368"/>
                    <a:pt x="0" y="28874"/>
                  </a:cubicBezTo>
                  <a:cubicBezTo>
                    <a:pt x="0" y="12677"/>
                    <a:pt x="13381" y="0"/>
                    <a:pt x="28874" y="0"/>
                  </a:cubicBezTo>
                  <a:cubicBezTo>
                    <a:pt x="45072" y="0"/>
                    <a:pt x="57749" y="13381"/>
                    <a:pt x="57749" y="28874"/>
                  </a:cubicBezTo>
                  <a:cubicBezTo>
                    <a:pt x="57749" y="45072"/>
                    <a:pt x="45072" y="57749"/>
                    <a:pt x="28874" y="57749"/>
                  </a:cubicBezTo>
                  <a:close/>
                  <a:moveTo>
                    <a:pt x="28874" y="11268"/>
                  </a:moveTo>
                  <a:cubicBezTo>
                    <a:pt x="19015" y="11268"/>
                    <a:pt x="11268" y="19015"/>
                    <a:pt x="11268" y="28874"/>
                  </a:cubicBezTo>
                  <a:cubicBezTo>
                    <a:pt x="11268" y="38734"/>
                    <a:pt x="19015" y="46481"/>
                    <a:pt x="28874" y="46481"/>
                  </a:cubicBezTo>
                  <a:cubicBezTo>
                    <a:pt x="38734" y="46481"/>
                    <a:pt x="46481" y="38734"/>
                    <a:pt x="46481" y="28874"/>
                  </a:cubicBezTo>
                  <a:cubicBezTo>
                    <a:pt x="46481" y="19015"/>
                    <a:pt x="38734" y="11268"/>
                    <a:pt x="28874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Полилиния: фигура 5185"/>
            <p:cNvSpPr/>
            <p:nvPr/>
          </p:nvSpPr>
          <p:spPr>
            <a:xfrm>
              <a:off x="5268960" y="490464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7" h="40846">
                  <a:moveTo>
                    <a:pt x="5634" y="40846"/>
                  </a:moveTo>
                  <a:cubicBezTo>
                    <a:pt x="2817" y="40846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734"/>
                    <a:pt x="8451" y="40846"/>
                    <a:pt x="5634" y="4084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Полилиния: фигура 5186"/>
            <p:cNvSpPr/>
            <p:nvPr/>
          </p:nvSpPr>
          <p:spPr>
            <a:xfrm>
              <a:off x="4888800" y="4837680"/>
              <a:ext cx="159840" cy="121680"/>
            </a:xfrm>
            <a:custGeom>
              <a:avLst/>
              <a:gdLst/>
              <a:ahLst/>
              <a:cxnLst/>
              <a:rect l="l" t="t" r="r" b="b"/>
              <a:pathLst>
                <a:path w="118314" h="90253">
                  <a:moveTo>
                    <a:pt x="112680" y="90253"/>
                  </a:moveTo>
                  <a:lnTo>
                    <a:pt x="5634" y="90253"/>
                  </a:lnTo>
                  <a:cubicBezTo>
                    <a:pt x="2817" y="90253"/>
                    <a:pt x="0" y="87437"/>
                    <a:pt x="0" y="84620"/>
                  </a:cubicBezTo>
                  <a:lnTo>
                    <a:pt x="0" y="38139"/>
                  </a:lnTo>
                  <a:cubicBezTo>
                    <a:pt x="0" y="18420"/>
                    <a:pt x="14789" y="2222"/>
                    <a:pt x="33804" y="109"/>
                  </a:cubicBezTo>
                  <a:cubicBezTo>
                    <a:pt x="36621" y="-595"/>
                    <a:pt x="39438" y="2222"/>
                    <a:pt x="40142" y="5039"/>
                  </a:cubicBezTo>
                  <a:cubicBezTo>
                    <a:pt x="40847" y="7856"/>
                    <a:pt x="38030" y="10673"/>
                    <a:pt x="35213" y="11377"/>
                  </a:cubicBezTo>
                  <a:cubicBezTo>
                    <a:pt x="21832" y="12786"/>
                    <a:pt x="11268" y="24054"/>
                    <a:pt x="11268" y="38139"/>
                  </a:cubicBezTo>
                  <a:lnTo>
                    <a:pt x="11268" y="78985"/>
                  </a:lnTo>
                  <a:lnTo>
                    <a:pt x="107046" y="78985"/>
                  </a:lnTo>
                  <a:lnTo>
                    <a:pt x="107046" y="38139"/>
                  </a:lnTo>
                  <a:cubicBezTo>
                    <a:pt x="107046" y="24758"/>
                    <a:pt x="97187" y="13490"/>
                    <a:pt x="83102" y="11377"/>
                  </a:cubicBezTo>
                  <a:cubicBezTo>
                    <a:pt x="80285" y="10673"/>
                    <a:pt x="77468" y="7856"/>
                    <a:pt x="78172" y="5039"/>
                  </a:cubicBezTo>
                  <a:cubicBezTo>
                    <a:pt x="78876" y="2222"/>
                    <a:pt x="81693" y="-595"/>
                    <a:pt x="84510" y="109"/>
                  </a:cubicBezTo>
                  <a:cubicBezTo>
                    <a:pt x="103525" y="2222"/>
                    <a:pt x="118314" y="18420"/>
                    <a:pt x="118314" y="38139"/>
                  </a:cubicBezTo>
                  <a:lnTo>
                    <a:pt x="118314" y="84620"/>
                  </a:lnTo>
                  <a:cubicBezTo>
                    <a:pt x="118314" y="88141"/>
                    <a:pt x="115497" y="90253"/>
                    <a:pt x="112680" y="9025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Полилиния: фигура 5187"/>
            <p:cNvSpPr/>
            <p:nvPr/>
          </p:nvSpPr>
          <p:spPr>
            <a:xfrm>
              <a:off x="5061240" y="4837680"/>
              <a:ext cx="159840" cy="121680"/>
            </a:xfrm>
            <a:custGeom>
              <a:avLst/>
              <a:gdLst/>
              <a:ahLst/>
              <a:cxnLst/>
              <a:rect l="l" t="t" r="r" b="b"/>
              <a:pathLst>
                <a:path w="118314" h="90253">
                  <a:moveTo>
                    <a:pt x="112680" y="90253"/>
                  </a:moveTo>
                  <a:lnTo>
                    <a:pt x="5634" y="90253"/>
                  </a:lnTo>
                  <a:cubicBezTo>
                    <a:pt x="2817" y="90253"/>
                    <a:pt x="0" y="87437"/>
                    <a:pt x="0" y="84620"/>
                  </a:cubicBezTo>
                  <a:lnTo>
                    <a:pt x="0" y="38139"/>
                  </a:lnTo>
                  <a:cubicBezTo>
                    <a:pt x="0" y="18420"/>
                    <a:pt x="14789" y="2222"/>
                    <a:pt x="33804" y="109"/>
                  </a:cubicBezTo>
                  <a:cubicBezTo>
                    <a:pt x="36621" y="-595"/>
                    <a:pt x="39438" y="2222"/>
                    <a:pt x="40142" y="5039"/>
                  </a:cubicBezTo>
                  <a:cubicBezTo>
                    <a:pt x="40847" y="7856"/>
                    <a:pt x="38030" y="10673"/>
                    <a:pt x="35213" y="11377"/>
                  </a:cubicBezTo>
                  <a:cubicBezTo>
                    <a:pt x="21832" y="12786"/>
                    <a:pt x="11268" y="24054"/>
                    <a:pt x="11268" y="38139"/>
                  </a:cubicBezTo>
                  <a:lnTo>
                    <a:pt x="11268" y="78985"/>
                  </a:lnTo>
                  <a:lnTo>
                    <a:pt x="107046" y="78985"/>
                  </a:lnTo>
                  <a:lnTo>
                    <a:pt x="107046" y="38139"/>
                  </a:lnTo>
                  <a:cubicBezTo>
                    <a:pt x="107046" y="24758"/>
                    <a:pt x="97187" y="13490"/>
                    <a:pt x="83102" y="11377"/>
                  </a:cubicBezTo>
                  <a:cubicBezTo>
                    <a:pt x="80285" y="10673"/>
                    <a:pt x="77468" y="7856"/>
                    <a:pt x="78172" y="5039"/>
                  </a:cubicBezTo>
                  <a:cubicBezTo>
                    <a:pt x="78876" y="2222"/>
                    <a:pt x="81693" y="-595"/>
                    <a:pt x="84510" y="109"/>
                  </a:cubicBezTo>
                  <a:cubicBezTo>
                    <a:pt x="103525" y="2222"/>
                    <a:pt x="118314" y="18420"/>
                    <a:pt x="118314" y="38139"/>
                  </a:cubicBezTo>
                  <a:lnTo>
                    <a:pt x="118314" y="84620"/>
                  </a:lnTo>
                  <a:cubicBezTo>
                    <a:pt x="118314" y="88141"/>
                    <a:pt x="115497" y="90253"/>
                    <a:pt x="112680" y="9025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Полилиния: фигура 5188"/>
            <p:cNvSpPr/>
            <p:nvPr/>
          </p:nvSpPr>
          <p:spPr>
            <a:xfrm>
              <a:off x="5233320" y="4837680"/>
              <a:ext cx="159840" cy="121680"/>
            </a:xfrm>
            <a:custGeom>
              <a:avLst/>
              <a:gdLst/>
              <a:ahLst/>
              <a:cxnLst/>
              <a:rect l="l" t="t" r="r" b="b"/>
              <a:pathLst>
                <a:path w="118314" h="90253">
                  <a:moveTo>
                    <a:pt x="112680" y="90253"/>
                  </a:moveTo>
                  <a:lnTo>
                    <a:pt x="5634" y="90253"/>
                  </a:lnTo>
                  <a:cubicBezTo>
                    <a:pt x="2817" y="90253"/>
                    <a:pt x="0" y="87437"/>
                    <a:pt x="0" y="84620"/>
                  </a:cubicBezTo>
                  <a:lnTo>
                    <a:pt x="0" y="38139"/>
                  </a:lnTo>
                  <a:cubicBezTo>
                    <a:pt x="0" y="18420"/>
                    <a:pt x="14789" y="2222"/>
                    <a:pt x="33804" y="109"/>
                  </a:cubicBezTo>
                  <a:cubicBezTo>
                    <a:pt x="36621" y="-595"/>
                    <a:pt x="39438" y="2222"/>
                    <a:pt x="40142" y="5039"/>
                  </a:cubicBezTo>
                  <a:cubicBezTo>
                    <a:pt x="40847" y="7856"/>
                    <a:pt x="38030" y="10673"/>
                    <a:pt x="35213" y="11377"/>
                  </a:cubicBezTo>
                  <a:cubicBezTo>
                    <a:pt x="21832" y="12786"/>
                    <a:pt x="11268" y="24054"/>
                    <a:pt x="11268" y="38139"/>
                  </a:cubicBezTo>
                  <a:lnTo>
                    <a:pt x="11268" y="78985"/>
                  </a:lnTo>
                  <a:lnTo>
                    <a:pt x="107046" y="78985"/>
                  </a:lnTo>
                  <a:lnTo>
                    <a:pt x="107046" y="38139"/>
                  </a:lnTo>
                  <a:cubicBezTo>
                    <a:pt x="107046" y="24758"/>
                    <a:pt x="97187" y="13490"/>
                    <a:pt x="83102" y="11377"/>
                  </a:cubicBezTo>
                  <a:cubicBezTo>
                    <a:pt x="80285" y="10673"/>
                    <a:pt x="77468" y="7856"/>
                    <a:pt x="78172" y="5039"/>
                  </a:cubicBezTo>
                  <a:cubicBezTo>
                    <a:pt x="78876" y="2222"/>
                    <a:pt x="81693" y="-595"/>
                    <a:pt x="84510" y="109"/>
                  </a:cubicBezTo>
                  <a:cubicBezTo>
                    <a:pt x="103525" y="2222"/>
                    <a:pt x="118314" y="18420"/>
                    <a:pt x="118314" y="38139"/>
                  </a:cubicBezTo>
                  <a:lnTo>
                    <a:pt x="118314" y="84620"/>
                  </a:lnTo>
                  <a:cubicBezTo>
                    <a:pt x="118314" y="88141"/>
                    <a:pt x="115497" y="90253"/>
                    <a:pt x="112680" y="9025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Полилиния: фигура 5189"/>
            <p:cNvSpPr/>
            <p:nvPr/>
          </p:nvSpPr>
          <p:spPr>
            <a:xfrm>
              <a:off x="5098320" y="465120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7" h="40846">
                  <a:moveTo>
                    <a:pt x="5634" y="40847"/>
                  </a:moveTo>
                  <a:cubicBezTo>
                    <a:pt x="2817" y="40847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030"/>
                    <a:pt x="8451" y="40847"/>
                    <a:pt x="5634" y="4084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Полилиния: фигура 5190"/>
            <p:cNvSpPr/>
            <p:nvPr/>
          </p:nvSpPr>
          <p:spPr>
            <a:xfrm>
              <a:off x="5029560" y="4496040"/>
              <a:ext cx="77400" cy="77400"/>
            </a:xfrm>
            <a:custGeom>
              <a:avLst/>
              <a:gdLst/>
              <a:ahLst/>
              <a:cxnLst/>
              <a:rect l="l" t="t" r="r" b="b"/>
              <a:pathLst>
                <a:path w="57748" h="57748">
                  <a:moveTo>
                    <a:pt x="28874" y="57749"/>
                  </a:moveTo>
                  <a:cubicBezTo>
                    <a:pt x="12677" y="57749"/>
                    <a:pt x="0" y="44368"/>
                    <a:pt x="0" y="28874"/>
                  </a:cubicBezTo>
                  <a:cubicBezTo>
                    <a:pt x="0" y="12677"/>
                    <a:pt x="13381" y="0"/>
                    <a:pt x="28874" y="0"/>
                  </a:cubicBezTo>
                  <a:cubicBezTo>
                    <a:pt x="45072" y="0"/>
                    <a:pt x="57749" y="13381"/>
                    <a:pt x="57749" y="28874"/>
                  </a:cubicBezTo>
                  <a:cubicBezTo>
                    <a:pt x="57749" y="44368"/>
                    <a:pt x="44368" y="57749"/>
                    <a:pt x="28874" y="57749"/>
                  </a:cubicBezTo>
                  <a:close/>
                  <a:moveTo>
                    <a:pt x="28874" y="10564"/>
                  </a:moveTo>
                  <a:cubicBezTo>
                    <a:pt x="19015" y="10564"/>
                    <a:pt x="11268" y="18310"/>
                    <a:pt x="11268" y="28170"/>
                  </a:cubicBezTo>
                  <a:cubicBezTo>
                    <a:pt x="11268" y="38030"/>
                    <a:pt x="19015" y="45776"/>
                    <a:pt x="28874" y="45776"/>
                  </a:cubicBezTo>
                  <a:cubicBezTo>
                    <a:pt x="38734" y="45776"/>
                    <a:pt x="46481" y="38030"/>
                    <a:pt x="46481" y="28170"/>
                  </a:cubicBezTo>
                  <a:cubicBezTo>
                    <a:pt x="46481" y="18310"/>
                    <a:pt x="38734" y="10564"/>
                    <a:pt x="28874" y="10564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Полилиния: фигура 5191"/>
            <p:cNvSpPr/>
            <p:nvPr/>
          </p:nvSpPr>
          <p:spPr>
            <a:xfrm>
              <a:off x="5023800" y="4651200"/>
              <a:ext cx="14400" cy="54360"/>
            </a:xfrm>
            <a:custGeom>
              <a:avLst/>
              <a:gdLst/>
              <a:ahLst/>
              <a:cxnLst/>
              <a:rect l="l" t="t" r="r" b="b"/>
              <a:pathLst>
                <a:path w="11267" h="40846">
                  <a:moveTo>
                    <a:pt x="5634" y="40847"/>
                  </a:moveTo>
                  <a:cubicBezTo>
                    <a:pt x="2817" y="40847"/>
                    <a:pt x="0" y="38030"/>
                    <a:pt x="0" y="3521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5213"/>
                  </a:lnTo>
                  <a:cubicBezTo>
                    <a:pt x="11268" y="38030"/>
                    <a:pt x="8451" y="40847"/>
                    <a:pt x="5634" y="4084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Полилиния: фигура 5192"/>
            <p:cNvSpPr/>
            <p:nvPr/>
          </p:nvSpPr>
          <p:spPr>
            <a:xfrm>
              <a:off x="4988520" y="4583880"/>
              <a:ext cx="159840" cy="121680"/>
            </a:xfrm>
            <a:custGeom>
              <a:avLst/>
              <a:gdLst/>
              <a:ahLst/>
              <a:cxnLst/>
              <a:rect l="l" t="t" r="r" b="b"/>
              <a:pathLst>
                <a:path w="118314" h="90253">
                  <a:moveTo>
                    <a:pt x="112680" y="90254"/>
                  </a:moveTo>
                  <a:lnTo>
                    <a:pt x="5634" y="90254"/>
                  </a:lnTo>
                  <a:cubicBezTo>
                    <a:pt x="2817" y="90254"/>
                    <a:pt x="0" y="87436"/>
                    <a:pt x="0" y="84620"/>
                  </a:cubicBezTo>
                  <a:lnTo>
                    <a:pt x="0" y="38139"/>
                  </a:lnTo>
                  <a:cubicBezTo>
                    <a:pt x="0" y="18420"/>
                    <a:pt x="14789" y="2222"/>
                    <a:pt x="33804" y="109"/>
                  </a:cubicBezTo>
                  <a:cubicBezTo>
                    <a:pt x="36621" y="-595"/>
                    <a:pt x="39438" y="2222"/>
                    <a:pt x="40142" y="5039"/>
                  </a:cubicBezTo>
                  <a:cubicBezTo>
                    <a:pt x="40847" y="7856"/>
                    <a:pt x="38030" y="10673"/>
                    <a:pt x="35213" y="11377"/>
                  </a:cubicBezTo>
                  <a:cubicBezTo>
                    <a:pt x="21832" y="12786"/>
                    <a:pt x="11268" y="24054"/>
                    <a:pt x="11268" y="38139"/>
                  </a:cubicBezTo>
                  <a:lnTo>
                    <a:pt x="11268" y="78985"/>
                  </a:lnTo>
                  <a:lnTo>
                    <a:pt x="107046" y="78985"/>
                  </a:lnTo>
                  <a:lnTo>
                    <a:pt x="107046" y="38139"/>
                  </a:lnTo>
                  <a:cubicBezTo>
                    <a:pt x="107046" y="24758"/>
                    <a:pt x="97187" y="13490"/>
                    <a:pt x="83102" y="11377"/>
                  </a:cubicBezTo>
                  <a:cubicBezTo>
                    <a:pt x="80285" y="10673"/>
                    <a:pt x="77468" y="7856"/>
                    <a:pt x="78172" y="5039"/>
                  </a:cubicBezTo>
                  <a:cubicBezTo>
                    <a:pt x="78876" y="2222"/>
                    <a:pt x="81693" y="-595"/>
                    <a:pt x="84510" y="109"/>
                  </a:cubicBezTo>
                  <a:cubicBezTo>
                    <a:pt x="103525" y="2222"/>
                    <a:pt x="118314" y="18420"/>
                    <a:pt x="118314" y="38139"/>
                  </a:cubicBezTo>
                  <a:lnTo>
                    <a:pt x="118314" y="84620"/>
                  </a:lnTo>
                  <a:cubicBezTo>
                    <a:pt x="118314" y="87436"/>
                    <a:pt x="115497" y="90254"/>
                    <a:pt x="112680" y="90254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Полилиния: фигура 5193"/>
            <p:cNvSpPr/>
            <p:nvPr/>
          </p:nvSpPr>
          <p:spPr>
            <a:xfrm>
              <a:off x="4964400" y="4691160"/>
              <a:ext cx="226800" cy="14400"/>
            </a:xfrm>
            <a:custGeom>
              <a:avLst/>
              <a:gdLst/>
              <a:ahLst/>
              <a:cxnLst/>
              <a:rect l="l" t="t" r="r" b="b"/>
              <a:pathLst>
                <a:path w="167611" h="11268">
                  <a:moveTo>
                    <a:pt x="161978" y="11268"/>
                  </a:moveTo>
                  <a:lnTo>
                    <a:pt x="5634" y="11268"/>
                  </a:lnTo>
                  <a:cubicBezTo>
                    <a:pt x="2817" y="11268"/>
                    <a:pt x="0" y="8451"/>
                    <a:pt x="0" y="5634"/>
                  </a:cubicBezTo>
                  <a:cubicBezTo>
                    <a:pt x="0" y="2817"/>
                    <a:pt x="2817" y="0"/>
                    <a:pt x="5634" y="0"/>
                  </a:cubicBezTo>
                  <a:lnTo>
                    <a:pt x="161978" y="0"/>
                  </a:lnTo>
                  <a:cubicBezTo>
                    <a:pt x="164795" y="0"/>
                    <a:pt x="167612" y="2817"/>
                    <a:pt x="167612" y="5634"/>
                  </a:cubicBezTo>
                  <a:cubicBezTo>
                    <a:pt x="167612" y="8451"/>
                    <a:pt x="165499" y="11268"/>
                    <a:pt x="161978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Полилиния: фигура 5194"/>
            <p:cNvSpPr/>
            <p:nvPr/>
          </p:nvSpPr>
          <p:spPr>
            <a:xfrm>
              <a:off x="5165280" y="4426920"/>
              <a:ext cx="158760" cy="151200"/>
            </a:xfrm>
            <a:custGeom>
              <a:avLst/>
              <a:gdLst/>
              <a:ahLst/>
              <a:cxnLst/>
              <a:rect l="l" t="t" r="r" b="b"/>
              <a:pathLst>
                <a:path w="117609" h="111975">
                  <a:moveTo>
                    <a:pt x="5634" y="111976"/>
                  </a:moveTo>
                  <a:cubicBezTo>
                    <a:pt x="4930" y="111976"/>
                    <a:pt x="4225" y="111976"/>
                    <a:pt x="3521" y="111272"/>
                  </a:cubicBezTo>
                  <a:cubicBezTo>
                    <a:pt x="1409" y="110567"/>
                    <a:pt x="0" y="108455"/>
                    <a:pt x="0" y="105638"/>
                  </a:cubicBezTo>
                  <a:lnTo>
                    <a:pt x="0" y="26057"/>
                  </a:lnTo>
                  <a:cubicBezTo>
                    <a:pt x="0" y="11268"/>
                    <a:pt x="11972" y="0"/>
                    <a:pt x="26057" y="0"/>
                  </a:cubicBezTo>
                  <a:lnTo>
                    <a:pt x="90848" y="0"/>
                  </a:lnTo>
                  <a:cubicBezTo>
                    <a:pt x="105638" y="0"/>
                    <a:pt x="117610" y="11972"/>
                    <a:pt x="117610" y="26057"/>
                  </a:cubicBezTo>
                  <a:lnTo>
                    <a:pt x="117610" y="50002"/>
                  </a:lnTo>
                  <a:cubicBezTo>
                    <a:pt x="117610" y="64791"/>
                    <a:pt x="105638" y="76059"/>
                    <a:pt x="90848" y="76059"/>
                  </a:cubicBezTo>
                  <a:lnTo>
                    <a:pt x="40847" y="76059"/>
                  </a:lnTo>
                  <a:cubicBezTo>
                    <a:pt x="40142" y="76059"/>
                    <a:pt x="39438" y="76059"/>
                    <a:pt x="38734" y="76763"/>
                  </a:cubicBezTo>
                  <a:lnTo>
                    <a:pt x="9859" y="109863"/>
                  </a:lnTo>
                  <a:cubicBezTo>
                    <a:pt x="9155" y="111272"/>
                    <a:pt x="7043" y="111976"/>
                    <a:pt x="5634" y="111976"/>
                  </a:cubicBezTo>
                  <a:close/>
                  <a:moveTo>
                    <a:pt x="26057" y="10564"/>
                  </a:moveTo>
                  <a:cubicBezTo>
                    <a:pt x="17606" y="10564"/>
                    <a:pt x="11268" y="17606"/>
                    <a:pt x="11268" y="25353"/>
                  </a:cubicBezTo>
                  <a:lnTo>
                    <a:pt x="11268" y="90144"/>
                  </a:lnTo>
                  <a:lnTo>
                    <a:pt x="30283" y="68312"/>
                  </a:lnTo>
                  <a:cubicBezTo>
                    <a:pt x="33100" y="65495"/>
                    <a:pt x="36621" y="63383"/>
                    <a:pt x="40847" y="63383"/>
                  </a:cubicBezTo>
                  <a:lnTo>
                    <a:pt x="90848" y="63383"/>
                  </a:lnTo>
                  <a:cubicBezTo>
                    <a:pt x="99299" y="63383"/>
                    <a:pt x="105638" y="56340"/>
                    <a:pt x="105638" y="48593"/>
                  </a:cubicBezTo>
                  <a:lnTo>
                    <a:pt x="105638" y="24649"/>
                  </a:lnTo>
                  <a:cubicBezTo>
                    <a:pt x="105638" y="16198"/>
                    <a:pt x="98595" y="9860"/>
                    <a:pt x="90848" y="9860"/>
                  </a:cubicBezTo>
                  <a:lnTo>
                    <a:pt x="26057" y="9860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Полилиния: фигура 5195"/>
            <p:cNvSpPr/>
            <p:nvPr/>
          </p:nvSpPr>
          <p:spPr>
            <a:xfrm>
              <a:off x="5235480" y="447012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14085" h="14085">
                  <a:moveTo>
                    <a:pt x="14085" y="7043"/>
                  </a:moveTo>
                  <a:cubicBezTo>
                    <a:pt x="14085" y="11268"/>
                    <a:pt x="10564" y="14085"/>
                    <a:pt x="7043" y="14085"/>
                  </a:cubicBezTo>
                  <a:cubicBezTo>
                    <a:pt x="3521" y="14085"/>
                    <a:pt x="0" y="10564"/>
                    <a:pt x="0" y="7043"/>
                  </a:cubicBezTo>
                  <a:cubicBezTo>
                    <a:pt x="0" y="2817"/>
                    <a:pt x="3521" y="0"/>
                    <a:pt x="7043" y="0"/>
                  </a:cubicBezTo>
                  <a:cubicBezTo>
                    <a:pt x="10564" y="0"/>
                    <a:pt x="14085" y="3521"/>
                    <a:pt x="14085" y="704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Полилиния: фигура 5196"/>
            <p:cNvSpPr/>
            <p:nvPr/>
          </p:nvSpPr>
          <p:spPr>
            <a:xfrm>
              <a:off x="5266080" y="447012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14084" h="14085">
                  <a:moveTo>
                    <a:pt x="14085" y="7043"/>
                  </a:moveTo>
                  <a:cubicBezTo>
                    <a:pt x="14085" y="11268"/>
                    <a:pt x="10564" y="14085"/>
                    <a:pt x="7043" y="14085"/>
                  </a:cubicBezTo>
                  <a:cubicBezTo>
                    <a:pt x="3521" y="14085"/>
                    <a:pt x="0" y="10564"/>
                    <a:pt x="0" y="7043"/>
                  </a:cubicBezTo>
                  <a:cubicBezTo>
                    <a:pt x="0" y="2817"/>
                    <a:pt x="3521" y="0"/>
                    <a:pt x="7043" y="0"/>
                  </a:cubicBezTo>
                  <a:cubicBezTo>
                    <a:pt x="10564" y="0"/>
                    <a:pt x="14085" y="3521"/>
                    <a:pt x="14085" y="704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Полилиния: фигура 5197"/>
            <p:cNvSpPr/>
            <p:nvPr/>
          </p:nvSpPr>
          <p:spPr>
            <a:xfrm>
              <a:off x="5205600" y="447012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14085" h="14085">
                  <a:moveTo>
                    <a:pt x="14085" y="7043"/>
                  </a:moveTo>
                  <a:cubicBezTo>
                    <a:pt x="14085" y="11268"/>
                    <a:pt x="10564" y="14085"/>
                    <a:pt x="7043" y="14085"/>
                  </a:cubicBezTo>
                  <a:cubicBezTo>
                    <a:pt x="3521" y="14085"/>
                    <a:pt x="0" y="10564"/>
                    <a:pt x="0" y="7043"/>
                  </a:cubicBezTo>
                  <a:cubicBezTo>
                    <a:pt x="0" y="2817"/>
                    <a:pt x="3521" y="0"/>
                    <a:pt x="7043" y="0"/>
                  </a:cubicBezTo>
                  <a:cubicBezTo>
                    <a:pt x="10564" y="0"/>
                    <a:pt x="14085" y="3521"/>
                    <a:pt x="14085" y="704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6" name="Рисунок 17"/>
          <p:cNvGrpSpPr/>
          <p:nvPr/>
        </p:nvGrpSpPr>
        <p:grpSpPr>
          <a:xfrm>
            <a:off x="742320" y="2008800"/>
            <a:ext cx="532800" cy="553680"/>
            <a:chOff x="742320" y="2008800"/>
            <a:chExt cx="532800" cy="553680"/>
          </a:xfrm>
        </p:grpSpPr>
        <p:sp>
          <p:nvSpPr>
            <p:cNvPr id="257" name="Полилиния: фигура 5149"/>
            <p:cNvSpPr/>
            <p:nvPr/>
          </p:nvSpPr>
          <p:spPr>
            <a:xfrm>
              <a:off x="810720" y="2412360"/>
              <a:ext cx="47520" cy="149040"/>
            </a:xfrm>
            <a:custGeom>
              <a:avLst/>
              <a:gdLst/>
              <a:ahLst/>
              <a:cxnLst/>
              <a:rect l="l" t="t" r="r" b="b"/>
              <a:pathLst>
                <a:path w="34508" h="107046">
                  <a:moveTo>
                    <a:pt x="28874" y="107046"/>
                  </a:moveTo>
                  <a:lnTo>
                    <a:pt x="5634" y="107046"/>
                  </a:lnTo>
                  <a:cubicBezTo>
                    <a:pt x="2817" y="107046"/>
                    <a:pt x="0" y="104229"/>
                    <a:pt x="0" y="101412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lnTo>
                    <a:pt x="28874" y="0"/>
                  </a:lnTo>
                  <a:cubicBezTo>
                    <a:pt x="31691" y="0"/>
                    <a:pt x="34508" y="2817"/>
                    <a:pt x="34508" y="5634"/>
                  </a:cubicBezTo>
                  <a:lnTo>
                    <a:pt x="34508" y="101412"/>
                  </a:lnTo>
                  <a:cubicBezTo>
                    <a:pt x="34508" y="104933"/>
                    <a:pt x="31691" y="107046"/>
                    <a:pt x="28874" y="107046"/>
                  </a:cubicBezTo>
                  <a:close/>
                  <a:moveTo>
                    <a:pt x="11268" y="95778"/>
                  </a:moveTo>
                  <a:lnTo>
                    <a:pt x="22536" y="95778"/>
                  </a:lnTo>
                  <a:lnTo>
                    <a:pt x="22536" y="11972"/>
                  </a:lnTo>
                  <a:lnTo>
                    <a:pt x="11268" y="11972"/>
                  </a:lnTo>
                  <a:lnTo>
                    <a:pt x="11268" y="95778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Полилиния: фигура 5150"/>
            <p:cNvSpPr/>
            <p:nvPr/>
          </p:nvSpPr>
          <p:spPr>
            <a:xfrm>
              <a:off x="775800" y="2008800"/>
              <a:ext cx="115200" cy="114840"/>
            </a:xfrm>
            <a:custGeom>
              <a:avLst/>
              <a:gdLst/>
              <a:ahLst/>
              <a:cxnLst/>
              <a:rect l="l" t="t" r="r" b="b"/>
              <a:pathLst>
                <a:path w="82877" h="82622">
                  <a:moveTo>
                    <a:pt x="41047" y="82622"/>
                  </a:moveTo>
                  <a:cubicBezTo>
                    <a:pt x="34005" y="82622"/>
                    <a:pt x="27667" y="81214"/>
                    <a:pt x="21329" y="77693"/>
                  </a:cubicBezTo>
                  <a:cubicBezTo>
                    <a:pt x="11469" y="72763"/>
                    <a:pt x="4426" y="63608"/>
                    <a:pt x="1609" y="53044"/>
                  </a:cubicBezTo>
                  <a:cubicBezTo>
                    <a:pt x="-1208" y="42480"/>
                    <a:pt x="-503" y="31212"/>
                    <a:pt x="5131" y="21352"/>
                  </a:cubicBezTo>
                  <a:cubicBezTo>
                    <a:pt x="10060" y="11493"/>
                    <a:pt x="19216" y="4450"/>
                    <a:pt x="29779" y="1633"/>
                  </a:cubicBezTo>
                  <a:cubicBezTo>
                    <a:pt x="51611" y="-4705"/>
                    <a:pt x="74851" y="7972"/>
                    <a:pt x="81190" y="29803"/>
                  </a:cubicBezTo>
                  <a:cubicBezTo>
                    <a:pt x="87528" y="51635"/>
                    <a:pt x="75556" y="74876"/>
                    <a:pt x="53020" y="81214"/>
                  </a:cubicBezTo>
                  <a:cubicBezTo>
                    <a:pt x="49499" y="81918"/>
                    <a:pt x="45273" y="82622"/>
                    <a:pt x="41047" y="82622"/>
                  </a:cubicBezTo>
                  <a:close/>
                  <a:moveTo>
                    <a:pt x="41047" y="11493"/>
                  </a:moveTo>
                  <a:cubicBezTo>
                    <a:pt x="38230" y="11493"/>
                    <a:pt x="35414" y="12197"/>
                    <a:pt x="32596" y="12901"/>
                  </a:cubicBezTo>
                  <a:cubicBezTo>
                    <a:pt x="24850" y="15014"/>
                    <a:pt x="18511" y="20648"/>
                    <a:pt x="14990" y="27691"/>
                  </a:cubicBezTo>
                  <a:cubicBezTo>
                    <a:pt x="11469" y="34733"/>
                    <a:pt x="10060" y="42480"/>
                    <a:pt x="12877" y="50227"/>
                  </a:cubicBezTo>
                  <a:cubicBezTo>
                    <a:pt x="14990" y="57973"/>
                    <a:pt x="20624" y="64312"/>
                    <a:pt x="27667" y="67833"/>
                  </a:cubicBezTo>
                  <a:cubicBezTo>
                    <a:pt x="34709" y="71354"/>
                    <a:pt x="42456" y="72763"/>
                    <a:pt x="50203" y="69946"/>
                  </a:cubicBezTo>
                  <a:cubicBezTo>
                    <a:pt x="65696" y="65016"/>
                    <a:pt x="74851" y="48818"/>
                    <a:pt x="70626" y="32620"/>
                  </a:cubicBezTo>
                  <a:cubicBezTo>
                    <a:pt x="66400" y="19944"/>
                    <a:pt x="54428" y="11493"/>
                    <a:pt x="41047" y="1149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Полилиния: фигура 5151"/>
            <p:cNvSpPr/>
            <p:nvPr/>
          </p:nvSpPr>
          <p:spPr>
            <a:xfrm>
              <a:off x="800640" y="2131560"/>
              <a:ext cx="203760" cy="430200"/>
            </a:xfrm>
            <a:custGeom>
              <a:avLst/>
              <a:gdLst/>
              <a:ahLst/>
              <a:cxnLst/>
              <a:rect l="l" t="t" r="r" b="b"/>
              <a:pathLst>
                <a:path w="145815" h="307158">
                  <a:moveTo>
                    <a:pt x="123948" y="307159"/>
                  </a:moveTo>
                  <a:cubicBezTo>
                    <a:pt x="111976" y="307159"/>
                    <a:pt x="102116" y="297299"/>
                    <a:pt x="102116" y="285327"/>
                  </a:cubicBezTo>
                  <a:lnTo>
                    <a:pt x="102116" y="190253"/>
                  </a:lnTo>
                  <a:cubicBezTo>
                    <a:pt x="102116" y="189549"/>
                    <a:pt x="101412" y="188845"/>
                    <a:pt x="100708" y="188845"/>
                  </a:cubicBezTo>
                  <a:lnTo>
                    <a:pt x="23240" y="188845"/>
                  </a:lnTo>
                  <a:cubicBezTo>
                    <a:pt x="10564" y="188845"/>
                    <a:pt x="704" y="178985"/>
                    <a:pt x="704" y="166309"/>
                  </a:cubicBezTo>
                  <a:lnTo>
                    <a:pt x="704" y="151519"/>
                  </a:lnTo>
                  <a:lnTo>
                    <a:pt x="0" y="31797"/>
                  </a:lnTo>
                  <a:cubicBezTo>
                    <a:pt x="0" y="22642"/>
                    <a:pt x="3521" y="14191"/>
                    <a:pt x="9859" y="8557"/>
                  </a:cubicBezTo>
                  <a:cubicBezTo>
                    <a:pt x="16198" y="2218"/>
                    <a:pt x="25353" y="-599"/>
                    <a:pt x="33804" y="106"/>
                  </a:cubicBezTo>
                  <a:cubicBezTo>
                    <a:pt x="50002" y="1514"/>
                    <a:pt x="62678" y="15599"/>
                    <a:pt x="62678" y="33205"/>
                  </a:cubicBezTo>
                  <a:lnTo>
                    <a:pt x="62678" y="52220"/>
                  </a:lnTo>
                  <a:lnTo>
                    <a:pt x="72538" y="65601"/>
                  </a:lnTo>
                  <a:cubicBezTo>
                    <a:pt x="73242" y="66305"/>
                    <a:pt x="74650" y="67009"/>
                    <a:pt x="75355" y="66305"/>
                  </a:cubicBezTo>
                  <a:lnTo>
                    <a:pt x="119018" y="53629"/>
                  </a:lnTo>
                  <a:cubicBezTo>
                    <a:pt x="123244" y="52220"/>
                    <a:pt x="126765" y="52924"/>
                    <a:pt x="130990" y="55037"/>
                  </a:cubicBezTo>
                  <a:cubicBezTo>
                    <a:pt x="134512" y="57150"/>
                    <a:pt x="137329" y="59967"/>
                    <a:pt x="138737" y="64192"/>
                  </a:cubicBezTo>
                  <a:cubicBezTo>
                    <a:pt x="140850" y="72643"/>
                    <a:pt x="136625" y="81094"/>
                    <a:pt x="128173" y="83207"/>
                  </a:cubicBezTo>
                  <a:lnTo>
                    <a:pt x="71129" y="100109"/>
                  </a:lnTo>
                  <a:cubicBezTo>
                    <a:pt x="68312" y="100813"/>
                    <a:pt x="65495" y="100813"/>
                    <a:pt x="63383" y="100109"/>
                  </a:cubicBezTo>
                  <a:lnTo>
                    <a:pt x="63383" y="141660"/>
                  </a:lnTo>
                  <a:cubicBezTo>
                    <a:pt x="63383" y="143773"/>
                    <a:pt x="64791" y="145181"/>
                    <a:pt x="66904" y="145181"/>
                  </a:cubicBezTo>
                  <a:lnTo>
                    <a:pt x="129582" y="145181"/>
                  </a:lnTo>
                  <a:cubicBezTo>
                    <a:pt x="138737" y="145181"/>
                    <a:pt x="145780" y="152928"/>
                    <a:pt x="145780" y="161379"/>
                  </a:cubicBezTo>
                  <a:lnTo>
                    <a:pt x="145780" y="285327"/>
                  </a:lnTo>
                  <a:cubicBezTo>
                    <a:pt x="146484" y="297299"/>
                    <a:pt x="136625" y="307159"/>
                    <a:pt x="123948" y="307159"/>
                  </a:cubicBezTo>
                  <a:close/>
                  <a:moveTo>
                    <a:pt x="31691" y="11374"/>
                  </a:moveTo>
                  <a:cubicBezTo>
                    <a:pt x="26761" y="11374"/>
                    <a:pt x="21832" y="13486"/>
                    <a:pt x="18310" y="17008"/>
                  </a:cubicBezTo>
                  <a:cubicBezTo>
                    <a:pt x="14085" y="20529"/>
                    <a:pt x="11972" y="26163"/>
                    <a:pt x="11972" y="31797"/>
                  </a:cubicBezTo>
                  <a:lnTo>
                    <a:pt x="12676" y="166309"/>
                  </a:lnTo>
                  <a:cubicBezTo>
                    <a:pt x="12676" y="172647"/>
                    <a:pt x="17606" y="177577"/>
                    <a:pt x="23944" y="177577"/>
                  </a:cubicBezTo>
                  <a:lnTo>
                    <a:pt x="101412" y="177577"/>
                  </a:lnTo>
                  <a:cubicBezTo>
                    <a:pt x="108455" y="177577"/>
                    <a:pt x="114088" y="183211"/>
                    <a:pt x="114088" y="190253"/>
                  </a:cubicBezTo>
                  <a:lnTo>
                    <a:pt x="114088" y="285327"/>
                  </a:lnTo>
                  <a:cubicBezTo>
                    <a:pt x="114088" y="290961"/>
                    <a:pt x="119018" y="295891"/>
                    <a:pt x="124652" y="295891"/>
                  </a:cubicBezTo>
                  <a:cubicBezTo>
                    <a:pt x="130286" y="295891"/>
                    <a:pt x="135216" y="290961"/>
                    <a:pt x="135216" y="285327"/>
                  </a:cubicBezTo>
                  <a:lnTo>
                    <a:pt x="135216" y="161379"/>
                  </a:lnTo>
                  <a:cubicBezTo>
                    <a:pt x="135216" y="158562"/>
                    <a:pt x="133103" y="156449"/>
                    <a:pt x="130286" y="156449"/>
                  </a:cubicBezTo>
                  <a:lnTo>
                    <a:pt x="67608" y="156449"/>
                  </a:lnTo>
                  <a:cubicBezTo>
                    <a:pt x="59157" y="156449"/>
                    <a:pt x="52819" y="150111"/>
                    <a:pt x="52819" y="141660"/>
                  </a:cubicBezTo>
                  <a:lnTo>
                    <a:pt x="52819" y="89545"/>
                  </a:lnTo>
                  <a:lnTo>
                    <a:pt x="35213" y="68418"/>
                  </a:lnTo>
                  <a:cubicBezTo>
                    <a:pt x="33100" y="66305"/>
                    <a:pt x="33804" y="62080"/>
                    <a:pt x="35917" y="60671"/>
                  </a:cubicBezTo>
                  <a:cubicBezTo>
                    <a:pt x="38029" y="58558"/>
                    <a:pt x="42255" y="59263"/>
                    <a:pt x="43663" y="61375"/>
                  </a:cubicBezTo>
                  <a:lnTo>
                    <a:pt x="61974" y="83911"/>
                  </a:lnTo>
                  <a:cubicBezTo>
                    <a:pt x="61974" y="83911"/>
                    <a:pt x="64791" y="87433"/>
                    <a:pt x="64791" y="87433"/>
                  </a:cubicBezTo>
                  <a:cubicBezTo>
                    <a:pt x="65495" y="88137"/>
                    <a:pt x="66904" y="88841"/>
                    <a:pt x="67608" y="88137"/>
                  </a:cubicBezTo>
                  <a:lnTo>
                    <a:pt x="124652" y="71235"/>
                  </a:lnTo>
                  <a:cubicBezTo>
                    <a:pt x="126765" y="70531"/>
                    <a:pt x="128173" y="68418"/>
                    <a:pt x="127469" y="66305"/>
                  </a:cubicBezTo>
                  <a:cubicBezTo>
                    <a:pt x="127469" y="65601"/>
                    <a:pt x="126765" y="64192"/>
                    <a:pt x="125356" y="64192"/>
                  </a:cubicBezTo>
                  <a:cubicBezTo>
                    <a:pt x="124652" y="63488"/>
                    <a:pt x="123244" y="63488"/>
                    <a:pt x="122540" y="64192"/>
                  </a:cubicBezTo>
                  <a:lnTo>
                    <a:pt x="78876" y="76869"/>
                  </a:lnTo>
                  <a:cubicBezTo>
                    <a:pt x="73242" y="78277"/>
                    <a:pt x="66904" y="76869"/>
                    <a:pt x="63383" y="71939"/>
                  </a:cubicBezTo>
                  <a:lnTo>
                    <a:pt x="41551" y="43769"/>
                  </a:lnTo>
                  <a:cubicBezTo>
                    <a:pt x="39438" y="40952"/>
                    <a:pt x="40142" y="37431"/>
                    <a:pt x="42255" y="36022"/>
                  </a:cubicBezTo>
                  <a:cubicBezTo>
                    <a:pt x="45072" y="33910"/>
                    <a:pt x="48593" y="34614"/>
                    <a:pt x="50002" y="36727"/>
                  </a:cubicBezTo>
                  <a:cubicBezTo>
                    <a:pt x="50002" y="36727"/>
                    <a:pt x="50002" y="32501"/>
                    <a:pt x="50002" y="32501"/>
                  </a:cubicBezTo>
                  <a:cubicBezTo>
                    <a:pt x="50002" y="21233"/>
                    <a:pt x="41551" y="12078"/>
                    <a:pt x="31691" y="11374"/>
                  </a:cubicBezTo>
                  <a:cubicBezTo>
                    <a:pt x="33100" y="11374"/>
                    <a:pt x="32395" y="11374"/>
                    <a:pt x="31691" y="11374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Полилиния: фигура 5152"/>
            <p:cNvSpPr/>
            <p:nvPr/>
          </p:nvSpPr>
          <p:spPr>
            <a:xfrm>
              <a:off x="906480" y="2299680"/>
              <a:ext cx="368640" cy="14760"/>
            </a:xfrm>
            <a:custGeom>
              <a:avLst/>
              <a:gdLst/>
              <a:ahLst/>
              <a:cxnLst/>
              <a:rect l="l" t="t" r="r" b="b"/>
              <a:pathLst>
                <a:path w="263389" h="11267">
                  <a:moveTo>
                    <a:pt x="257756" y="11268"/>
                  </a:moveTo>
                  <a:lnTo>
                    <a:pt x="5634" y="11268"/>
                  </a:lnTo>
                  <a:cubicBezTo>
                    <a:pt x="2817" y="11268"/>
                    <a:pt x="0" y="8451"/>
                    <a:pt x="0" y="5634"/>
                  </a:cubicBezTo>
                  <a:cubicBezTo>
                    <a:pt x="0" y="2817"/>
                    <a:pt x="2817" y="0"/>
                    <a:pt x="5634" y="0"/>
                  </a:cubicBezTo>
                  <a:lnTo>
                    <a:pt x="257756" y="0"/>
                  </a:lnTo>
                  <a:cubicBezTo>
                    <a:pt x="260573" y="0"/>
                    <a:pt x="263390" y="2817"/>
                    <a:pt x="263390" y="5634"/>
                  </a:cubicBezTo>
                  <a:cubicBezTo>
                    <a:pt x="263390" y="8451"/>
                    <a:pt x="260573" y="11268"/>
                    <a:pt x="257756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Полилиния: фигура 5153"/>
            <p:cNvSpPr/>
            <p:nvPr/>
          </p:nvSpPr>
          <p:spPr>
            <a:xfrm>
              <a:off x="764280" y="2381760"/>
              <a:ext cx="146160" cy="46440"/>
            </a:xfrm>
            <a:custGeom>
              <a:avLst/>
              <a:gdLst/>
              <a:ahLst/>
              <a:cxnLst/>
              <a:rect l="l" t="t" r="r" b="b"/>
              <a:pathLst>
                <a:path w="104933" h="33803">
                  <a:moveTo>
                    <a:pt x="92961" y="33804"/>
                  </a:moveTo>
                  <a:lnTo>
                    <a:pt x="11972" y="33804"/>
                  </a:lnTo>
                  <a:cubicBezTo>
                    <a:pt x="5634" y="33804"/>
                    <a:pt x="0" y="28170"/>
                    <a:pt x="0" y="21832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lnTo>
                    <a:pt x="92961" y="0"/>
                  </a:lnTo>
                  <a:cubicBezTo>
                    <a:pt x="99299" y="0"/>
                    <a:pt x="104933" y="5634"/>
                    <a:pt x="104933" y="11972"/>
                  </a:cubicBezTo>
                  <a:lnTo>
                    <a:pt x="104933" y="22536"/>
                  </a:lnTo>
                  <a:cubicBezTo>
                    <a:pt x="104933" y="28170"/>
                    <a:pt x="99299" y="33804"/>
                    <a:pt x="92961" y="33804"/>
                  </a:cubicBezTo>
                  <a:close/>
                  <a:moveTo>
                    <a:pt x="11972" y="11268"/>
                  </a:moveTo>
                  <a:lnTo>
                    <a:pt x="11972" y="21832"/>
                  </a:lnTo>
                  <a:cubicBezTo>
                    <a:pt x="11972" y="21832"/>
                    <a:pt x="11972" y="22536"/>
                    <a:pt x="12676" y="22536"/>
                  </a:cubicBezTo>
                  <a:lnTo>
                    <a:pt x="93665" y="22536"/>
                  </a:lnTo>
                  <a:cubicBezTo>
                    <a:pt x="93665" y="22536"/>
                    <a:pt x="94370" y="22536"/>
                    <a:pt x="94370" y="21832"/>
                  </a:cubicBezTo>
                  <a:lnTo>
                    <a:pt x="94370" y="11268"/>
                  </a:lnTo>
                  <a:cubicBezTo>
                    <a:pt x="94370" y="11268"/>
                    <a:pt x="94370" y="10564"/>
                    <a:pt x="93665" y="10564"/>
                  </a:cubicBezTo>
                  <a:lnTo>
                    <a:pt x="11972" y="10564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Полилиния: фигура 5154"/>
            <p:cNvSpPr/>
            <p:nvPr/>
          </p:nvSpPr>
          <p:spPr>
            <a:xfrm>
              <a:off x="810720" y="2546640"/>
              <a:ext cx="47520" cy="14760"/>
            </a:xfrm>
            <a:custGeom>
              <a:avLst/>
              <a:gdLst/>
              <a:ahLst/>
              <a:cxnLst/>
              <a:rect l="l" t="t" r="r" b="b"/>
              <a:pathLst>
                <a:path w="34508" h="11267">
                  <a:moveTo>
                    <a:pt x="28874" y="11268"/>
                  </a:moveTo>
                  <a:lnTo>
                    <a:pt x="5634" y="11268"/>
                  </a:lnTo>
                  <a:cubicBezTo>
                    <a:pt x="2817" y="11268"/>
                    <a:pt x="0" y="8451"/>
                    <a:pt x="0" y="5634"/>
                  </a:cubicBezTo>
                  <a:cubicBezTo>
                    <a:pt x="0" y="2817"/>
                    <a:pt x="2817" y="0"/>
                    <a:pt x="5634" y="0"/>
                  </a:cubicBezTo>
                  <a:lnTo>
                    <a:pt x="28874" y="0"/>
                  </a:lnTo>
                  <a:cubicBezTo>
                    <a:pt x="31691" y="0"/>
                    <a:pt x="34508" y="2817"/>
                    <a:pt x="34508" y="5634"/>
                  </a:cubicBezTo>
                  <a:cubicBezTo>
                    <a:pt x="34508" y="9155"/>
                    <a:pt x="31691" y="11268"/>
                    <a:pt x="28874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Полилиния: фигура 5155"/>
            <p:cNvSpPr/>
            <p:nvPr/>
          </p:nvSpPr>
          <p:spPr>
            <a:xfrm>
              <a:off x="1041120" y="2299680"/>
              <a:ext cx="98640" cy="262800"/>
            </a:xfrm>
            <a:custGeom>
              <a:avLst/>
              <a:gdLst/>
              <a:ahLst/>
              <a:cxnLst/>
              <a:rect l="l" t="t" r="r" b="b"/>
              <a:pathLst>
                <a:path w="71129" h="188034">
                  <a:moveTo>
                    <a:pt x="65495" y="188035"/>
                  </a:moveTo>
                  <a:lnTo>
                    <a:pt x="5634" y="188035"/>
                  </a:lnTo>
                  <a:cubicBezTo>
                    <a:pt x="2817" y="188035"/>
                    <a:pt x="0" y="185218"/>
                    <a:pt x="0" y="182401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lnTo>
                    <a:pt x="65495" y="0"/>
                  </a:lnTo>
                  <a:cubicBezTo>
                    <a:pt x="68312" y="0"/>
                    <a:pt x="71129" y="2817"/>
                    <a:pt x="71129" y="5634"/>
                  </a:cubicBezTo>
                  <a:lnTo>
                    <a:pt x="71129" y="182401"/>
                  </a:lnTo>
                  <a:cubicBezTo>
                    <a:pt x="71129" y="185922"/>
                    <a:pt x="69016" y="188035"/>
                    <a:pt x="65495" y="188035"/>
                  </a:cubicBezTo>
                  <a:close/>
                  <a:moveTo>
                    <a:pt x="11972" y="176767"/>
                  </a:moveTo>
                  <a:lnTo>
                    <a:pt x="60566" y="176767"/>
                  </a:lnTo>
                  <a:lnTo>
                    <a:pt x="60566" y="11972"/>
                  </a:lnTo>
                  <a:lnTo>
                    <a:pt x="11972" y="11972"/>
                  </a:lnTo>
                  <a:lnTo>
                    <a:pt x="11972" y="176767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Полилиния: фигура 5156"/>
            <p:cNvSpPr/>
            <p:nvPr/>
          </p:nvSpPr>
          <p:spPr>
            <a:xfrm>
              <a:off x="742320" y="2189520"/>
              <a:ext cx="36360" cy="206640"/>
            </a:xfrm>
            <a:custGeom>
              <a:avLst/>
              <a:gdLst/>
              <a:ahLst/>
              <a:cxnLst/>
              <a:rect l="l" t="t" r="r" b="b"/>
              <a:pathLst>
                <a:path w="26607" h="148072">
                  <a:moveTo>
                    <a:pt x="21307" y="148072"/>
                  </a:moveTo>
                  <a:cubicBezTo>
                    <a:pt x="18490" y="148072"/>
                    <a:pt x="15673" y="145255"/>
                    <a:pt x="15673" y="142438"/>
                  </a:cubicBezTo>
                  <a:lnTo>
                    <a:pt x="15673" y="106521"/>
                  </a:lnTo>
                  <a:cubicBezTo>
                    <a:pt x="15673" y="72717"/>
                    <a:pt x="10743" y="39618"/>
                    <a:pt x="179" y="7222"/>
                  </a:cubicBezTo>
                  <a:cubicBezTo>
                    <a:pt x="-525" y="4405"/>
                    <a:pt x="884" y="884"/>
                    <a:pt x="3701" y="179"/>
                  </a:cubicBezTo>
                  <a:cubicBezTo>
                    <a:pt x="6518" y="-525"/>
                    <a:pt x="10039" y="884"/>
                    <a:pt x="10743" y="3701"/>
                  </a:cubicBezTo>
                  <a:cubicBezTo>
                    <a:pt x="21307" y="36801"/>
                    <a:pt x="26237" y="71309"/>
                    <a:pt x="26237" y="106521"/>
                  </a:cubicBezTo>
                  <a:lnTo>
                    <a:pt x="26237" y="142438"/>
                  </a:lnTo>
                  <a:cubicBezTo>
                    <a:pt x="27645" y="145255"/>
                    <a:pt x="24828" y="148072"/>
                    <a:pt x="21307" y="148072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Полилиния: фигура 5157"/>
            <p:cNvSpPr/>
            <p:nvPr/>
          </p:nvSpPr>
          <p:spPr>
            <a:xfrm>
              <a:off x="971640" y="2180880"/>
              <a:ext cx="41040" cy="106920"/>
            </a:xfrm>
            <a:custGeom>
              <a:avLst/>
              <a:gdLst/>
              <a:ahLst/>
              <a:cxnLst/>
              <a:rect l="l" t="t" r="r" b="b"/>
              <a:pathLst>
                <a:path w="29930" h="76939">
                  <a:moveTo>
                    <a:pt x="24121" y="76939"/>
                  </a:moveTo>
                  <a:cubicBezTo>
                    <a:pt x="21304" y="76939"/>
                    <a:pt x="19191" y="75531"/>
                    <a:pt x="18487" y="72714"/>
                  </a:cubicBezTo>
                  <a:lnTo>
                    <a:pt x="176" y="7219"/>
                  </a:lnTo>
                  <a:cubicBezTo>
                    <a:pt x="-528" y="4402"/>
                    <a:pt x="880" y="880"/>
                    <a:pt x="4402" y="176"/>
                  </a:cubicBezTo>
                  <a:cubicBezTo>
                    <a:pt x="7219" y="-528"/>
                    <a:pt x="10740" y="880"/>
                    <a:pt x="11444" y="4402"/>
                  </a:cubicBezTo>
                  <a:lnTo>
                    <a:pt x="29755" y="69897"/>
                  </a:lnTo>
                  <a:cubicBezTo>
                    <a:pt x="30459" y="72714"/>
                    <a:pt x="29050" y="76235"/>
                    <a:pt x="25529" y="76939"/>
                  </a:cubicBezTo>
                  <a:cubicBezTo>
                    <a:pt x="24825" y="76939"/>
                    <a:pt x="24121" y="76939"/>
                    <a:pt x="24121" y="76939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Полилиния: фигура 5158"/>
            <p:cNvSpPr/>
            <p:nvPr/>
          </p:nvSpPr>
          <p:spPr>
            <a:xfrm>
              <a:off x="942120" y="227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111975" h="30987">
                  <a:moveTo>
                    <a:pt x="102116" y="30987"/>
                  </a:moveTo>
                  <a:lnTo>
                    <a:pt x="9859" y="30987"/>
                  </a:lnTo>
                  <a:cubicBezTo>
                    <a:pt x="4930" y="30987"/>
                    <a:pt x="0" y="26762"/>
                    <a:pt x="0" y="21128"/>
                  </a:cubicBezTo>
                  <a:lnTo>
                    <a:pt x="0" y="9860"/>
                  </a:lnTo>
                  <a:cubicBezTo>
                    <a:pt x="0" y="4930"/>
                    <a:pt x="4226" y="0"/>
                    <a:pt x="9859" y="0"/>
                  </a:cubicBezTo>
                  <a:lnTo>
                    <a:pt x="102116" y="0"/>
                  </a:lnTo>
                  <a:cubicBezTo>
                    <a:pt x="107046" y="0"/>
                    <a:pt x="111976" y="4225"/>
                    <a:pt x="111976" y="9860"/>
                  </a:cubicBezTo>
                  <a:lnTo>
                    <a:pt x="111976" y="21128"/>
                  </a:lnTo>
                  <a:cubicBezTo>
                    <a:pt x="111976" y="26762"/>
                    <a:pt x="107750" y="30987"/>
                    <a:pt x="102116" y="30987"/>
                  </a:cubicBezTo>
                  <a:close/>
                  <a:moveTo>
                    <a:pt x="11972" y="19719"/>
                  </a:moveTo>
                  <a:lnTo>
                    <a:pt x="100708" y="19719"/>
                  </a:lnTo>
                  <a:lnTo>
                    <a:pt x="100708" y="11972"/>
                  </a:lnTo>
                  <a:lnTo>
                    <a:pt x="11972" y="11972"/>
                  </a:lnTo>
                  <a:lnTo>
                    <a:pt x="11972" y="19719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Полилиния: фигура 5159"/>
            <p:cNvSpPr/>
            <p:nvPr/>
          </p:nvSpPr>
          <p:spPr>
            <a:xfrm>
              <a:off x="1132920" y="2259000"/>
              <a:ext cx="133560" cy="55440"/>
            </a:xfrm>
            <a:custGeom>
              <a:avLst/>
              <a:gdLst/>
              <a:ahLst/>
              <a:cxnLst/>
              <a:rect l="l" t="t" r="r" b="b"/>
              <a:pathLst>
                <a:path w="95778" h="40142">
                  <a:moveTo>
                    <a:pt x="75355" y="40142"/>
                  </a:moveTo>
                  <a:lnTo>
                    <a:pt x="5634" y="40142"/>
                  </a:lnTo>
                  <a:cubicBezTo>
                    <a:pt x="2817" y="40142"/>
                    <a:pt x="0" y="37325"/>
                    <a:pt x="0" y="34508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lnTo>
                    <a:pt x="75355" y="0"/>
                  </a:lnTo>
                  <a:cubicBezTo>
                    <a:pt x="86623" y="0"/>
                    <a:pt x="95778" y="9155"/>
                    <a:pt x="95778" y="20423"/>
                  </a:cubicBezTo>
                  <a:cubicBezTo>
                    <a:pt x="95778" y="31691"/>
                    <a:pt x="86623" y="40142"/>
                    <a:pt x="75355" y="40142"/>
                  </a:cubicBezTo>
                  <a:close/>
                  <a:moveTo>
                    <a:pt x="11268" y="28874"/>
                  </a:moveTo>
                  <a:lnTo>
                    <a:pt x="74651" y="28874"/>
                  </a:lnTo>
                  <a:cubicBezTo>
                    <a:pt x="79580" y="28874"/>
                    <a:pt x="83102" y="24649"/>
                    <a:pt x="83102" y="20423"/>
                  </a:cubicBezTo>
                  <a:cubicBezTo>
                    <a:pt x="83102" y="16198"/>
                    <a:pt x="78876" y="11972"/>
                    <a:pt x="74651" y="11972"/>
                  </a:cubicBezTo>
                  <a:lnTo>
                    <a:pt x="11268" y="11972"/>
                  </a:lnTo>
                  <a:lnTo>
                    <a:pt x="11268" y="28874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Полилиния: фигура 5160"/>
            <p:cNvSpPr/>
            <p:nvPr/>
          </p:nvSpPr>
          <p:spPr>
            <a:xfrm>
              <a:off x="1111320" y="2218680"/>
              <a:ext cx="133560" cy="55440"/>
            </a:xfrm>
            <a:custGeom>
              <a:avLst/>
              <a:gdLst/>
              <a:ahLst/>
              <a:cxnLst/>
              <a:rect l="l" t="t" r="r" b="b"/>
              <a:pathLst>
                <a:path w="95778" h="40142">
                  <a:moveTo>
                    <a:pt x="75355" y="40142"/>
                  </a:moveTo>
                  <a:lnTo>
                    <a:pt x="5634" y="40142"/>
                  </a:lnTo>
                  <a:cubicBezTo>
                    <a:pt x="2817" y="40142"/>
                    <a:pt x="0" y="37325"/>
                    <a:pt x="0" y="34508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lnTo>
                    <a:pt x="75355" y="0"/>
                  </a:lnTo>
                  <a:cubicBezTo>
                    <a:pt x="86623" y="0"/>
                    <a:pt x="95778" y="9155"/>
                    <a:pt x="95778" y="20423"/>
                  </a:cubicBezTo>
                  <a:cubicBezTo>
                    <a:pt x="95778" y="31691"/>
                    <a:pt x="86623" y="40142"/>
                    <a:pt x="75355" y="40142"/>
                  </a:cubicBezTo>
                  <a:close/>
                  <a:moveTo>
                    <a:pt x="11972" y="28874"/>
                  </a:moveTo>
                  <a:lnTo>
                    <a:pt x="75355" y="28874"/>
                  </a:lnTo>
                  <a:cubicBezTo>
                    <a:pt x="80285" y="28874"/>
                    <a:pt x="83806" y="24649"/>
                    <a:pt x="83806" y="20423"/>
                  </a:cubicBezTo>
                  <a:cubicBezTo>
                    <a:pt x="83806" y="15494"/>
                    <a:pt x="79580" y="11972"/>
                    <a:pt x="75355" y="11972"/>
                  </a:cubicBezTo>
                  <a:lnTo>
                    <a:pt x="11972" y="11972"/>
                  </a:lnTo>
                  <a:lnTo>
                    <a:pt x="11972" y="28874"/>
                  </a:ln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9" name="Рисунок 17"/>
          <p:cNvGrpSpPr/>
          <p:nvPr/>
        </p:nvGrpSpPr>
        <p:grpSpPr>
          <a:xfrm>
            <a:off x="738000" y="4420080"/>
            <a:ext cx="538200" cy="546120"/>
            <a:chOff x="738000" y="4420080"/>
            <a:chExt cx="538200" cy="546120"/>
          </a:xfrm>
        </p:grpSpPr>
        <p:sp>
          <p:nvSpPr>
            <p:cNvPr id="270" name="Полилиния: фигура 5222"/>
            <p:cNvSpPr/>
            <p:nvPr/>
          </p:nvSpPr>
          <p:spPr>
            <a:xfrm>
              <a:off x="835200" y="4519080"/>
              <a:ext cx="332280" cy="281160"/>
            </a:xfrm>
            <a:custGeom>
              <a:avLst/>
              <a:gdLst/>
              <a:ahLst/>
              <a:cxnLst/>
              <a:rect l="l" t="t" r="r" b="b"/>
              <a:pathLst>
                <a:path w="229421" h="194373">
                  <a:moveTo>
                    <a:pt x="30283" y="194373"/>
                  </a:moveTo>
                  <a:cubicBezTo>
                    <a:pt x="28874" y="194373"/>
                    <a:pt x="26762" y="193669"/>
                    <a:pt x="26057" y="192260"/>
                  </a:cubicBezTo>
                  <a:cubicBezTo>
                    <a:pt x="9155" y="171133"/>
                    <a:pt x="0" y="145780"/>
                    <a:pt x="0" y="118314"/>
                  </a:cubicBezTo>
                  <a:cubicBezTo>
                    <a:pt x="0" y="52819"/>
                    <a:pt x="52819" y="0"/>
                    <a:pt x="118314" y="0"/>
                  </a:cubicBezTo>
                  <a:cubicBezTo>
                    <a:pt x="166907" y="0"/>
                    <a:pt x="211275" y="30283"/>
                    <a:pt x="228881" y="75355"/>
                  </a:cubicBezTo>
                  <a:cubicBezTo>
                    <a:pt x="230290" y="78172"/>
                    <a:pt x="228881" y="81693"/>
                    <a:pt x="225360" y="82397"/>
                  </a:cubicBezTo>
                  <a:cubicBezTo>
                    <a:pt x="222543" y="83806"/>
                    <a:pt x="219022" y="82397"/>
                    <a:pt x="218318" y="78876"/>
                  </a:cubicBezTo>
                  <a:cubicBezTo>
                    <a:pt x="202824" y="38029"/>
                    <a:pt x="162682" y="10564"/>
                    <a:pt x="119018" y="10564"/>
                  </a:cubicBezTo>
                  <a:cubicBezTo>
                    <a:pt x="59861" y="10564"/>
                    <a:pt x="11972" y="58453"/>
                    <a:pt x="11972" y="117610"/>
                  </a:cubicBezTo>
                  <a:cubicBezTo>
                    <a:pt x="11972" y="142259"/>
                    <a:pt x="20423" y="165499"/>
                    <a:pt x="35917" y="184514"/>
                  </a:cubicBezTo>
                  <a:cubicBezTo>
                    <a:pt x="38030" y="186626"/>
                    <a:pt x="37325" y="190852"/>
                    <a:pt x="35213" y="192260"/>
                  </a:cubicBezTo>
                  <a:cubicBezTo>
                    <a:pt x="33100" y="193669"/>
                    <a:pt x="31691" y="194373"/>
                    <a:pt x="30283" y="19437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Полилиния: фигура 5223"/>
            <p:cNvSpPr/>
            <p:nvPr/>
          </p:nvSpPr>
          <p:spPr>
            <a:xfrm>
              <a:off x="1126080" y="4772160"/>
              <a:ext cx="25200" cy="28440"/>
            </a:xfrm>
            <a:custGeom>
              <a:avLst/>
              <a:gdLst/>
              <a:ahLst/>
              <a:cxnLst/>
              <a:rect l="l" t="t" r="r" b="b"/>
              <a:pathLst>
                <a:path w="17997" h="20243">
                  <a:moveTo>
                    <a:pt x="5501" y="20243"/>
                  </a:moveTo>
                  <a:cubicBezTo>
                    <a:pt x="4093" y="20243"/>
                    <a:pt x="2684" y="19539"/>
                    <a:pt x="1980" y="18835"/>
                  </a:cubicBezTo>
                  <a:cubicBezTo>
                    <a:pt x="-133" y="16722"/>
                    <a:pt x="-837" y="13201"/>
                    <a:pt x="1276" y="11088"/>
                  </a:cubicBezTo>
                  <a:cubicBezTo>
                    <a:pt x="3388" y="8271"/>
                    <a:pt x="5501" y="5454"/>
                    <a:pt x="7614" y="2637"/>
                  </a:cubicBezTo>
                  <a:cubicBezTo>
                    <a:pt x="9022" y="-180"/>
                    <a:pt x="12544" y="-884"/>
                    <a:pt x="15361" y="1228"/>
                  </a:cubicBezTo>
                  <a:cubicBezTo>
                    <a:pt x="18178" y="2637"/>
                    <a:pt x="18882" y="6158"/>
                    <a:pt x="16769" y="8975"/>
                  </a:cubicBezTo>
                  <a:cubicBezTo>
                    <a:pt x="14656" y="12496"/>
                    <a:pt x="12544" y="15313"/>
                    <a:pt x="9727" y="18835"/>
                  </a:cubicBezTo>
                  <a:cubicBezTo>
                    <a:pt x="9022" y="19539"/>
                    <a:pt x="7614" y="20243"/>
                    <a:pt x="5501" y="2024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Полилиния: фигура 5224"/>
            <p:cNvSpPr/>
            <p:nvPr/>
          </p:nvSpPr>
          <p:spPr>
            <a:xfrm>
              <a:off x="1148400" y="4665600"/>
              <a:ext cx="28440" cy="97200"/>
            </a:xfrm>
            <a:custGeom>
              <a:avLst/>
              <a:gdLst/>
              <a:ahLst/>
              <a:cxnLst/>
              <a:rect l="l" t="t" r="r" b="b"/>
              <a:pathLst>
                <a:path w="20271" h="67607">
                  <a:moveTo>
                    <a:pt x="5482" y="67608"/>
                  </a:moveTo>
                  <a:cubicBezTo>
                    <a:pt x="4778" y="67608"/>
                    <a:pt x="4074" y="67608"/>
                    <a:pt x="3370" y="66904"/>
                  </a:cubicBezTo>
                  <a:cubicBezTo>
                    <a:pt x="553" y="65495"/>
                    <a:pt x="-856" y="61974"/>
                    <a:pt x="553" y="59157"/>
                  </a:cubicBezTo>
                  <a:cubicBezTo>
                    <a:pt x="2665" y="53523"/>
                    <a:pt x="4778" y="47889"/>
                    <a:pt x="6187" y="42255"/>
                  </a:cubicBezTo>
                  <a:cubicBezTo>
                    <a:pt x="6891" y="39438"/>
                    <a:pt x="9708" y="37325"/>
                    <a:pt x="13229" y="38030"/>
                  </a:cubicBezTo>
                  <a:cubicBezTo>
                    <a:pt x="16046" y="38734"/>
                    <a:pt x="18159" y="41551"/>
                    <a:pt x="17455" y="45072"/>
                  </a:cubicBezTo>
                  <a:cubicBezTo>
                    <a:pt x="16046" y="51410"/>
                    <a:pt x="13933" y="57749"/>
                    <a:pt x="11116" y="64087"/>
                  </a:cubicBezTo>
                  <a:cubicBezTo>
                    <a:pt x="10412" y="66200"/>
                    <a:pt x="8299" y="67608"/>
                    <a:pt x="5482" y="67608"/>
                  </a:cubicBezTo>
                  <a:close/>
                  <a:moveTo>
                    <a:pt x="14638" y="30987"/>
                  </a:moveTo>
                  <a:cubicBezTo>
                    <a:pt x="14638" y="30987"/>
                    <a:pt x="14638" y="30987"/>
                    <a:pt x="14638" y="30987"/>
                  </a:cubicBezTo>
                  <a:cubicBezTo>
                    <a:pt x="11116" y="30987"/>
                    <a:pt x="9004" y="28170"/>
                    <a:pt x="9004" y="24649"/>
                  </a:cubicBezTo>
                  <a:cubicBezTo>
                    <a:pt x="9004" y="21832"/>
                    <a:pt x="9004" y="19719"/>
                    <a:pt x="9004" y="16902"/>
                  </a:cubicBezTo>
                  <a:cubicBezTo>
                    <a:pt x="9004" y="13381"/>
                    <a:pt x="9004" y="9859"/>
                    <a:pt x="8299" y="6338"/>
                  </a:cubicBezTo>
                  <a:cubicBezTo>
                    <a:pt x="8299" y="3521"/>
                    <a:pt x="10412" y="704"/>
                    <a:pt x="13229" y="0"/>
                  </a:cubicBezTo>
                  <a:cubicBezTo>
                    <a:pt x="16046" y="0"/>
                    <a:pt x="18863" y="2113"/>
                    <a:pt x="19567" y="4930"/>
                  </a:cubicBezTo>
                  <a:cubicBezTo>
                    <a:pt x="20272" y="8451"/>
                    <a:pt x="20272" y="12677"/>
                    <a:pt x="20272" y="16198"/>
                  </a:cubicBezTo>
                  <a:cubicBezTo>
                    <a:pt x="20272" y="19015"/>
                    <a:pt x="20272" y="21832"/>
                    <a:pt x="20272" y="24649"/>
                  </a:cubicBezTo>
                  <a:cubicBezTo>
                    <a:pt x="20272" y="28874"/>
                    <a:pt x="17455" y="30987"/>
                    <a:pt x="14638" y="3098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Полилиния: фигура 5225"/>
            <p:cNvSpPr/>
            <p:nvPr/>
          </p:nvSpPr>
          <p:spPr>
            <a:xfrm>
              <a:off x="1150560" y="4622760"/>
              <a:ext cx="21600" cy="32400"/>
            </a:xfrm>
            <a:custGeom>
              <a:avLst/>
              <a:gdLst/>
              <a:ahLst/>
              <a:cxnLst/>
              <a:rect l="l" t="t" r="r" b="b"/>
              <a:pathLst>
                <a:path w="15505" h="23075">
                  <a:moveTo>
                    <a:pt x="9695" y="23076"/>
                  </a:moveTo>
                  <a:cubicBezTo>
                    <a:pt x="6878" y="23076"/>
                    <a:pt x="4765" y="21667"/>
                    <a:pt x="4061" y="18850"/>
                  </a:cubicBezTo>
                  <a:cubicBezTo>
                    <a:pt x="3357" y="15329"/>
                    <a:pt x="1948" y="11808"/>
                    <a:pt x="540" y="8287"/>
                  </a:cubicBezTo>
                  <a:cubicBezTo>
                    <a:pt x="-869" y="5469"/>
                    <a:pt x="540" y="1948"/>
                    <a:pt x="4061" y="540"/>
                  </a:cubicBezTo>
                  <a:cubicBezTo>
                    <a:pt x="6878" y="-869"/>
                    <a:pt x="10399" y="540"/>
                    <a:pt x="11808" y="4061"/>
                  </a:cubicBezTo>
                  <a:cubicBezTo>
                    <a:pt x="13216" y="7582"/>
                    <a:pt x="14625" y="11808"/>
                    <a:pt x="15329" y="15329"/>
                  </a:cubicBezTo>
                  <a:cubicBezTo>
                    <a:pt x="16033" y="18146"/>
                    <a:pt x="14625" y="21667"/>
                    <a:pt x="11104" y="22372"/>
                  </a:cubicBezTo>
                  <a:cubicBezTo>
                    <a:pt x="10399" y="22372"/>
                    <a:pt x="10399" y="23076"/>
                    <a:pt x="9695" y="23076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Полилиния: фигура 5226"/>
            <p:cNvSpPr/>
            <p:nvPr/>
          </p:nvSpPr>
          <p:spPr>
            <a:xfrm>
              <a:off x="738000" y="4420080"/>
              <a:ext cx="538200" cy="451440"/>
            </a:xfrm>
            <a:custGeom>
              <a:avLst/>
              <a:gdLst/>
              <a:ahLst/>
              <a:cxnLst/>
              <a:rect l="l" t="t" r="r" b="b"/>
              <a:pathLst>
                <a:path w="371139" h="311454">
                  <a:moveTo>
                    <a:pt x="319025" y="311279"/>
                  </a:moveTo>
                  <a:cubicBezTo>
                    <a:pt x="317617" y="311279"/>
                    <a:pt x="316208" y="310574"/>
                    <a:pt x="314800" y="309870"/>
                  </a:cubicBezTo>
                  <a:cubicBezTo>
                    <a:pt x="312687" y="307757"/>
                    <a:pt x="312687" y="304236"/>
                    <a:pt x="314800" y="302123"/>
                  </a:cubicBezTo>
                  <a:lnTo>
                    <a:pt x="325364" y="291560"/>
                  </a:lnTo>
                  <a:cubicBezTo>
                    <a:pt x="326068" y="290855"/>
                    <a:pt x="326068" y="288743"/>
                    <a:pt x="325364" y="288038"/>
                  </a:cubicBezTo>
                  <a:lnTo>
                    <a:pt x="304940" y="267615"/>
                  </a:lnTo>
                  <a:cubicBezTo>
                    <a:pt x="302123" y="264798"/>
                    <a:pt x="301419" y="259868"/>
                    <a:pt x="303532" y="255643"/>
                  </a:cubicBezTo>
                  <a:cubicBezTo>
                    <a:pt x="309870" y="245079"/>
                    <a:pt x="314800" y="233107"/>
                    <a:pt x="317617" y="221135"/>
                  </a:cubicBezTo>
                  <a:cubicBezTo>
                    <a:pt x="319025" y="216909"/>
                    <a:pt x="322547" y="214092"/>
                    <a:pt x="326772" y="214092"/>
                  </a:cubicBezTo>
                  <a:lnTo>
                    <a:pt x="355646" y="214092"/>
                  </a:lnTo>
                  <a:cubicBezTo>
                    <a:pt x="357055" y="214092"/>
                    <a:pt x="357759" y="212684"/>
                    <a:pt x="357759" y="211979"/>
                  </a:cubicBezTo>
                  <a:lnTo>
                    <a:pt x="357759" y="161978"/>
                  </a:lnTo>
                  <a:cubicBezTo>
                    <a:pt x="357759" y="160569"/>
                    <a:pt x="356351" y="159865"/>
                    <a:pt x="355646" y="159865"/>
                  </a:cubicBezTo>
                  <a:lnTo>
                    <a:pt x="326772" y="159865"/>
                  </a:lnTo>
                  <a:cubicBezTo>
                    <a:pt x="322547" y="159865"/>
                    <a:pt x="318321" y="157048"/>
                    <a:pt x="317617" y="152822"/>
                  </a:cubicBezTo>
                  <a:cubicBezTo>
                    <a:pt x="314800" y="140850"/>
                    <a:pt x="309870" y="128878"/>
                    <a:pt x="303532" y="118314"/>
                  </a:cubicBezTo>
                  <a:cubicBezTo>
                    <a:pt x="301419" y="114793"/>
                    <a:pt x="302123" y="109863"/>
                    <a:pt x="304940" y="106342"/>
                  </a:cubicBezTo>
                  <a:lnTo>
                    <a:pt x="325364" y="85919"/>
                  </a:lnTo>
                  <a:cubicBezTo>
                    <a:pt x="326068" y="85214"/>
                    <a:pt x="326068" y="84510"/>
                    <a:pt x="326068" y="84510"/>
                  </a:cubicBezTo>
                  <a:cubicBezTo>
                    <a:pt x="326068" y="83806"/>
                    <a:pt x="326068" y="83102"/>
                    <a:pt x="325364" y="83102"/>
                  </a:cubicBezTo>
                  <a:lnTo>
                    <a:pt x="290151" y="47889"/>
                  </a:lnTo>
                  <a:cubicBezTo>
                    <a:pt x="289447" y="47185"/>
                    <a:pt x="288743" y="47185"/>
                    <a:pt x="288743" y="47185"/>
                  </a:cubicBezTo>
                  <a:cubicBezTo>
                    <a:pt x="288038" y="47185"/>
                    <a:pt x="287334" y="47185"/>
                    <a:pt x="287334" y="47889"/>
                  </a:cubicBezTo>
                  <a:lnTo>
                    <a:pt x="266911" y="68312"/>
                  </a:lnTo>
                  <a:cubicBezTo>
                    <a:pt x="264094" y="71129"/>
                    <a:pt x="259164" y="71834"/>
                    <a:pt x="254939" y="69721"/>
                  </a:cubicBezTo>
                  <a:cubicBezTo>
                    <a:pt x="244375" y="63383"/>
                    <a:pt x="232403" y="58453"/>
                    <a:pt x="220430" y="55636"/>
                  </a:cubicBezTo>
                  <a:cubicBezTo>
                    <a:pt x="216205" y="54227"/>
                    <a:pt x="213388" y="50706"/>
                    <a:pt x="213388" y="46480"/>
                  </a:cubicBezTo>
                  <a:lnTo>
                    <a:pt x="213388" y="17606"/>
                  </a:lnTo>
                  <a:cubicBezTo>
                    <a:pt x="213388" y="16198"/>
                    <a:pt x="211979" y="15493"/>
                    <a:pt x="211275" y="15493"/>
                  </a:cubicBezTo>
                  <a:lnTo>
                    <a:pt x="161273" y="15493"/>
                  </a:lnTo>
                  <a:cubicBezTo>
                    <a:pt x="159865" y="15493"/>
                    <a:pt x="159161" y="16902"/>
                    <a:pt x="159161" y="17606"/>
                  </a:cubicBezTo>
                  <a:lnTo>
                    <a:pt x="159161" y="46480"/>
                  </a:lnTo>
                  <a:cubicBezTo>
                    <a:pt x="159161" y="50706"/>
                    <a:pt x="156344" y="54932"/>
                    <a:pt x="152118" y="55636"/>
                  </a:cubicBezTo>
                  <a:cubicBezTo>
                    <a:pt x="140146" y="58453"/>
                    <a:pt x="128174" y="63383"/>
                    <a:pt x="117610" y="69721"/>
                  </a:cubicBezTo>
                  <a:cubicBezTo>
                    <a:pt x="114089" y="71834"/>
                    <a:pt x="109159" y="71129"/>
                    <a:pt x="105638" y="68312"/>
                  </a:cubicBezTo>
                  <a:lnTo>
                    <a:pt x="85214" y="47889"/>
                  </a:lnTo>
                  <a:cubicBezTo>
                    <a:pt x="84510" y="47185"/>
                    <a:pt x="82397" y="47185"/>
                    <a:pt x="81693" y="47889"/>
                  </a:cubicBezTo>
                  <a:lnTo>
                    <a:pt x="46481" y="83102"/>
                  </a:lnTo>
                  <a:cubicBezTo>
                    <a:pt x="45776" y="83806"/>
                    <a:pt x="45776" y="84510"/>
                    <a:pt x="45776" y="84510"/>
                  </a:cubicBezTo>
                  <a:cubicBezTo>
                    <a:pt x="45776" y="85214"/>
                    <a:pt x="45776" y="85919"/>
                    <a:pt x="46481" y="85919"/>
                  </a:cubicBezTo>
                  <a:lnTo>
                    <a:pt x="66904" y="106342"/>
                  </a:lnTo>
                  <a:cubicBezTo>
                    <a:pt x="69721" y="109159"/>
                    <a:pt x="70425" y="114089"/>
                    <a:pt x="68312" y="118314"/>
                  </a:cubicBezTo>
                  <a:cubicBezTo>
                    <a:pt x="61974" y="128878"/>
                    <a:pt x="57044" y="140850"/>
                    <a:pt x="54227" y="152822"/>
                  </a:cubicBezTo>
                  <a:cubicBezTo>
                    <a:pt x="52819" y="157048"/>
                    <a:pt x="49298" y="159865"/>
                    <a:pt x="45072" y="159865"/>
                  </a:cubicBezTo>
                  <a:lnTo>
                    <a:pt x="16198" y="159865"/>
                  </a:lnTo>
                  <a:cubicBezTo>
                    <a:pt x="14789" y="159865"/>
                    <a:pt x="14085" y="161273"/>
                    <a:pt x="14085" y="161978"/>
                  </a:cubicBezTo>
                  <a:lnTo>
                    <a:pt x="14085" y="211979"/>
                  </a:lnTo>
                  <a:cubicBezTo>
                    <a:pt x="14085" y="213388"/>
                    <a:pt x="15494" y="214092"/>
                    <a:pt x="16198" y="214092"/>
                  </a:cubicBezTo>
                  <a:lnTo>
                    <a:pt x="42959" y="214092"/>
                  </a:lnTo>
                  <a:cubicBezTo>
                    <a:pt x="47185" y="214092"/>
                    <a:pt x="51410" y="216909"/>
                    <a:pt x="52115" y="221135"/>
                  </a:cubicBezTo>
                  <a:cubicBezTo>
                    <a:pt x="54932" y="233107"/>
                    <a:pt x="59861" y="245079"/>
                    <a:pt x="66200" y="255643"/>
                  </a:cubicBezTo>
                  <a:cubicBezTo>
                    <a:pt x="68312" y="259164"/>
                    <a:pt x="67608" y="264094"/>
                    <a:pt x="64791" y="267615"/>
                  </a:cubicBezTo>
                  <a:lnTo>
                    <a:pt x="44368" y="288038"/>
                  </a:lnTo>
                  <a:cubicBezTo>
                    <a:pt x="43664" y="288743"/>
                    <a:pt x="43664" y="290855"/>
                    <a:pt x="44368" y="291560"/>
                  </a:cubicBezTo>
                  <a:lnTo>
                    <a:pt x="54932" y="302123"/>
                  </a:lnTo>
                  <a:cubicBezTo>
                    <a:pt x="57044" y="304236"/>
                    <a:pt x="57044" y="307757"/>
                    <a:pt x="54932" y="309870"/>
                  </a:cubicBezTo>
                  <a:cubicBezTo>
                    <a:pt x="52819" y="311983"/>
                    <a:pt x="49298" y="311983"/>
                    <a:pt x="47185" y="309870"/>
                  </a:cubicBezTo>
                  <a:lnTo>
                    <a:pt x="36621" y="299306"/>
                  </a:lnTo>
                  <a:cubicBezTo>
                    <a:pt x="30987" y="293672"/>
                    <a:pt x="30987" y="285221"/>
                    <a:pt x="36621" y="279587"/>
                  </a:cubicBezTo>
                  <a:lnTo>
                    <a:pt x="56340" y="259868"/>
                  </a:lnTo>
                  <a:cubicBezTo>
                    <a:pt x="50002" y="248600"/>
                    <a:pt x="45072" y="237332"/>
                    <a:pt x="41551" y="224656"/>
                  </a:cubicBezTo>
                  <a:lnTo>
                    <a:pt x="14085" y="224656"/>
                  </a:lnTo>
                  <a:cubicBezTo>
                    <a:pt x="6338" y="224656"/>
                    <a:pt x="0" y="218318"/>
                    <a:pt x="0" y="210571"/>
                  </a:cubicBezTo>
                  <a:lnTo>
                    <a:pt x="0" y="160569"/>
                  </a:lnTo>
                  <a:cubicBezTo>
                    <a:pt x="0" y="152822"/>
                    <a:pt x="6338" y="146484"/>
                    <a:pt x="14085" y="146484"/>
                  </a:cubicBezTo>
                  <a:lnTo>
                    <a:pt x="41551" y="146484"/>
                  </a:lnTo>
                  <a:cubicBezTo>
                    <a:pt x="45072" y="133808"/>
                    <a:pt x="50002" y="122540"/>
                    <a:pt x="56340" y="111272"/>
                  </a:cubicBezTo>
                  <a:lnTo>
                    <a:pt x="36621" y="91553"/>
                  </a:lnTo>
                  <a:cubicBezTo>
                    <a:pt x="33804" y="88735"/>
                    <a:pt x="32396" y="85214"/>
                    <a:pt x="32396" y="81693"/>
                  </a:cubicBezTo>
                  <a:cubicBezTo>
                    <a:pt x="32396" y="78172"/>
                    <a:pt x="33804" y="74650"/>
                    <a:pt x="36621" y="71834"/>
                  </a:cubicBezTo>
                  <a:lnTo>
                    <a:pt x="71834" y="36621"/>
                  </a:lnTo>
                  <a:cubicBezTo>
                    <a:pt x="77468" y="30987"/>
                    <a:pt x="85919" y="30987"/>
                    <a:pt x="91553" y="36621"/>
                  </a:cubicBezTo>
                  <a:lnTo>
                    <a:pt x="111272" y="56340"/>
                  </a:lnTo>
                  <a:cubicBezTo>
                    <a:pt x="122540" y="50002"/>
                    <a:pt x="133808" y="45072"/>
                    <a:pt x="146484" y="41551"/>
                  </a:cubicBezTo>
                  <a:lnTo>
                    <a:pt x="146484" y="14085"/>
                  </a:lnTo>
                  <a:cubicBezTo>
                    <a:pt x="146484" y="6338"/>
                    <a:pt x="152822" y="0"/>
                    <a:pt x="160569" y="0"/>
                  </a:cubicBezTo>
                  <a:lnTo>
                    <a:pt x="210571" y="0"/>
                  </a:lnTo>
                  <a:cubicBezTo>
                    <a:pt x="218318" y="0"/>
                    <a:pt x="224656" y="6338"/>
                    <a:pt x="224656" y="14085"/>
                  </a:cubicBezTo>
                  <a:lnTo>
                    <a:pt x="224656" y="41551"/>
                  </a:lnTo>
                  <a:cubicBezTo>
                    <a:pt x="237332" y="45072"/>
                    <a:pt x="248600" y="50002"/>
                    <a:pt x="259868" y="56340"/>
                  </a:cubicBezTo>
                  <a:lnTo>
                    <a:pt x="279587" y="36621"/>
                  </a:lnTo>
                  <a:cubicBezTo>
                    <a:pt x="284517" y="31691"/>
                    <a:pt x="293672" y="31691"/>
                    <a:pt x="299306" y="36621"/>
                  </a:cubicBezTo>
                  <a:lnTo>
                    <a:pt x="334519" y="71834"/>
                  </a:lnTo>
                  <a:cubicBezTo>
                    <a:pt x="337336" y="74650"/>
                    <a:pt x="338744" y="78172"/>
                    <a:pt x="338744" y="81693"/>
                  </a:cubicBezTo>
                  <a:cubicBezTo>
                    <a:pt x="338744" y="85214"/>
                    <a:pt x="337336" y="88735"/>
                    <a:pt x="334519" y="91553"/>
                  </a:cubicBezTo>
                  <a:lnTo>
                    <a:pt x="314800" y="111272"/>
                  </a:lnTo>
                  <a:cubicBezTo>
                    <a:pt x="321138" y="122540"/>
                    <a:pt x="326068" y="133808"/>
                    <a:pt x="329589" y="146484"/>
                  </a:cubicBezTo>
                  <a:lnTo>
                    <a:pt x="357055" y="146484"/>
                  </a:lnTo>
                  <a:cubicBezTo>
                    <a:pt x="364802" y="146484"/>
                    <a:pt x="371140" y="152822"/>
                    <a:pt x="371140" y="160569"/>
                  </a:cubicBezTo>
                  <a:lnTo>
                    <a:pt x="371140" y="210571"/>
                  </a:lnTo>
                  <a:cubicBezTo>
                    <a:pt x="371140" y="218318"/>
                    <a:pt x="364802" y="224656"/>
                    <a:pt x="357055" y="224656"/>
                  </a:cubicBezTo>
                  <a:lnTo>
                    <a:pt x="329589" y="224656"/>
                  </a:lnTo>
                  <a:cubicBezTo>
                    <a:pt x="326068" y="237332"/>
                    <a:pt x="321138" y="248600"/>
                    <a:pt x="314800" y="259868"/>
                  </a:cubicBezTo>
                  <a:lnTo>
                    <a:pt x="334519" y="279587"/>
                  </a:lnTo>
                  <a:cubicBezTo>
                    <a:pt x="340153" y="285221"/>
                    <a:pt x="340153" y="293672"/>
                    <a:pt x="334519" y="299306"/>
                  </a:cubicBezTo>
                  <a:lnTo>
                    <a:pt x="323955" y="309870"/>
                  </a:lnTo>
                  <a:cubicBezTo>
                    <a:pt x="321842" y="311279"/>
                    <a:pt x="320434" y="311279"/>
                    <a:pt x="319025" y="311279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Полилиния: фигура 5227"/>
            <p:cNvSpPr/>
            <p:nvPr/>
          </p:nvSpPr>
          <p:spPr>
            <a:xfrm>
              <a:off x="934560" y="4635720"/>
              <a:ext cx="144360" cy="144360"/>
            </a:xfrm>
            <a:custGeom>
              <a:avLst/>
              <a:gdLst/>
              <a:ahLst/>
              <a:cxnLst/>
              <a:rect l="l" t="t" r="r" b="b"/>
              <a:pathLst>
                <a:path w="100003" h="100003">
                  <a:moveTo>
                    <a:pt x="50002" y="100004"/>
                  </a:moveTo>
                  <a:cubicBezTo>
                    <a:pt x="22536" y="100004"/>
                    <a:pt x="0" y="77468"/>
                    <a:pt x="0" y="50002"/>
                  </a:cubicBezTo>
                  <a:cubicBezTo>
                    <a:pt x="0" y="22536"/>
                    <a:pt x="22536" y="0"/>
                    <a:pt x="50002" y="0"/>
                  </a:cubicBezTo>
                  <a:cubicBezTo>
                    <a:pt x="77468" y="0"/>
                    <a:pt x="100004" y="22536"/>
                    <a:pt x="100004" y="50002"/>
                  </a:cubicBezTo>
                  <a:cubicBezTo>
                    <a:pt x="99299" y="77468"/>
                    <a:pt x="77468" y="100004"/>
                    <a:pt x="50002" y="100004"/>
                  </a:cubicBezTo>
                  <a:close/>
                  <a:moveTo>
                    <a:pt x="50002" y="11972"/>
                  </a:moveTo>
                  <a:cubicBezTo>
                    <a:pt x="28874" y="11972"/>
                    <a:pt x="11972" y="28874"/>
                    <a:pt x="11972" y="50002"/>
                  </a:cubicBezTo>
                  <a:cubicBezTo>
                    <a:pt x="11972" y="71129"/>
                    <a:pt x="28874" y="88031"/>
                    <a:pt x="50002" y="88031"/>
                  </a:cubicBezTo>
                  <a:cubicBezTo>
                    <a:pt x="71129" y="88031"/>
                    <a:pt x="88031" y="71129"/>
                    <a:pt x="88031" y="50002"/>
                  </a:cubicBezTo>
                  <a:cubicBezTo>
                    <a:pt x="88031" y="28874"/>
                    <a:pt x="71129" y="11972"/>
                    <a:pt x="50002" y="11972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Полилиния: фигура 5228"/>
            <p:cNvSpPr/>
            <p:nvPr/>
          </p:nvSpPr>
          <p:spPr>
            <a:xfrm>
              <a:off x="841320" y="4799160"/>
              <a:ext cx="330480" cy="167040"/>
            </a:xfrm>
            <a:custGeom>
              <a:avLst/>
              <a:gdLst/>
              <a:ahLst/>
              <a:cxnLst/>
              <a:rect l="l" t="t" r="r" b="b"/>
              <a:pathLst>
                <a:path w="228177" h="115673">
                  <a:moveTo>
                    <a:pt x="222543" y="115673"/>
                  </a:moveTo>
                  <a:lnTo>
                    <a:pt x="5634" y="115673"/>
                  </a:lnTo>
                  <a:cubicBezTo>
                    <a:pt x="2817" y="115673"/>
                    <a:pt x="0" y="112856"/>
                    <a:pt x="0" y="110039"/>
                  </a:cubicBezTo>
                  <a:cubicBezTo>
                    <a:pt x="0" y="58629"/>
                    <a:pt x="34508" y="13557"/>
                    <a:pt x="83806" y="176"/>
                  </a:cubicBezTo>
                  <a:cubicBezTo>
                    <a:pt x="86623" y="-528"/>
                    <a:pt x="90144" y="880"/>
                    <a:pt x="90848" y="4402"/>
                  </a:cubicBezTo>
                  <a:cubicBezTo>
                    <a:pt x="91553" y="7219"/>
                    <a:pt x="90144" y="10740"/>
                    <a:pt x="86623" y="11444"/>
                  </a:cubicBezTo>
                  <a:cubicBezTo>
                    <a:pt x="43664" y="23416"/>
                    <a:pt x="13381" y="60742"/>
                    <a:pt x="11268" y="105109"/>
                  </a:cubicBezTo>
                  <a:lnTo>
                    <a:pt x="216909" y="105109"/>
                  </a:lnTo>
                  <a:cubicBezTo>
                    <a:pt x="214796" y="61446"/>
                    <a:pt x="183809" y="23416"/>
                    <a:pt x="141554" y="11444"/>
                  </a:cubicBezTo>
                  <a:cubicBezTo>
                    <a:pt x="138737" y="10740"/>
                    <a:pt x="136625" y="7219"/>
                    <a:pt x="137329" y="4402"/>
                  </a:cubicBezTo>
                  <a:cubicBezTo>
                    <a:pt x="138033" y="1585"/>
                    <a:pt x="141554" y="-528"/>
                    <a:pt x="144371" y="176"/>
                  </a:cubicBezTo>
                  <a:cubicBezTo>
                    <a:pt x="193669" y="13557"/>
                    <a:pt x="228177" y="59333"/>
                    <a:pt x="228177" y="110039"/>
                  </a:cubicBezTo>
                  <a:cubicBezTo>
                    <a:pt x="228177" y="113560"/>
                    <a:pt x="225360" y="115673"/>
                    <a:pt x="222543" y="11567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Рисунок 17"/>
          <p:cNvGrpSpPr/>
          <p:nvPr/>
        </p:nvGrpSpPr>
        <p:grpSpPr>
          <a:xfrm>
            <a:off x="4911480" y="2094120"/>
            <a:ext cx="481680" cy="451800"/>
            <a:chOff x="4911480" y="2094120"/>
            <a:chExt cx="481680" cy="451800"/>
          </a:xfrm>
        </p:grpSpPr>
        <p:sp>
          <p:nvSpPr>
            <p:cNvPr id="278" name="Полилиния: фигура 5062"/>
            <p:cNvSpPr/>
            <p:nvPr/>
          </p:nvSpPr>
          <p:spPr>
            <a:xfrm>
              <a:off x="5131440" y="2156040"/>
              <a:ext cx="12240" cy="45360"/>
            </a:xfrm>
            <a:custGeom>
              <a:avLst/>
              <a:gdLst/>
              <a:ahLst/>
              <a:cxnLst/>
              <a:rect l="l" t="t" r="r" b="b"/>
              <a:pathLst>
                <a:path w="11268" h="39438">
                  <a:moveTo>
                    <a:pt x="5634" y="39438"/>
                  </a:moveTo>
                  <a:cubicBezTo>
                    <a:pt x="2817" y="39438"/>
                    <a:pt x="0" y="36621"/>
                    <a:pt x="0" y="33804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3804"/>
                  </a:lnTo>
                  <a:cubicBezTo>
                    <a:pt x="11268" y="37325"/>
                    <a:pt x="8451" y="39438"/>
                    <a:pt x="5634" y="3943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Полилиния: фигура 5063"/>
            <p:cNvSpPr/>
            <p:nvPr/>
          </p:nvSpPr>
          <p:spPr>
            <a:xfrm>
              <a:off x="5052600" y="2177640"/>
              <a:ext cx="28800" cy="41040"/>
            </a:xfrm>
            <a:custGeom>
              <a:avLst/>
              <a:gdLst/>
              <a:ahLst/>
              <a:cxnLst/>
              <a:rect l="l" t="t" r="r" b="b"/>
              <a:pathLst>
                <a:path w="25352" h="35916">
                  <a:moveTo>
                    <a:pt x="19719" y="35917"/>
                  </a:moveTo>
                  <a:cubicBezTo>
                    <a:pt x="17606" y="35917"/>
                    <a:pt x="15493" y="35213"/>
                    <a:pt x="14789" y="33100"/>
                  </a:cubicBezTo>
                  <a:lnTo>
                    <a:pt x="704" y="8451"/>
                  </a:lnTo>
                  <a:cubicBezTo>
                    <a:pt x="-704" y="5634"/>
                    <a:pt x="0" y="2113"/>
                    <a:pt x="2817" y="704"/>
                  </a:cubicBezTo>
                  <a:cubicBezTo>
                    <a:pt x="5634" y="-704"/>
                    <a:pt x="9155" y="0"/>
                    <a:pt x="10564" y="2817"/>
                  </a:cubicBezTo>
                  <a:lnTo>
                    <a:pt x="24649" y="27466"/>
                  </a:lnTo>
                  <a:cubicBezTo>
                    <a:pt x="26057" y="30283"/>
                    <a:pt x="25353" y="33804"/>
                    <a:pt x="22536" y="35213"/>
                  </a:cubicBezTo>
                  <a:cubicBezTo>
                    <a:pt x="21128" y="35213"/>
                    <a:pt x="20423" y="35917"/>
                    <a:pt x="19719" y="3591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Полилиния: фигура 5064"/>
            <p:cNvSpPr/>
            <p:nvPr/>
          </p:nvSpPr>
          <p:spPr>
            <a:xfrm>
              <a:off x="4993560" y="2235960"/>
              <a:ext cx="41040" cy="28800"/>
            </a:xfrm>
            <a:custGeom>
              <a:avLst/>
              <a:gdLst/>
              <a:ahLst/>
              <a:cxnLst/>
              <a:rect l="l" t="t" r="r" b="b"/>
              <a:pathLst>
                <a:path w="35916" h="25353">
                  <a:moveTo>
                    <a:pt x="30283" y="25353"/>
                  </a:moveTo>
                  <a:cubicBezTo>
                    <a:pt x="29579" y="25353"/>
                    <a:pt x="28170" y="25353"/>
                    <a:pt x="27466" y="24649"/>
                  </a:cubicBezTo>
                  <a:lnTo>
                    <a:pt x="2817" y="10564"/>
                  </a:lnTo>
                  <a:cubicBezTo>
                    <a:pt x="0" y="9155"/>
                    <a:pt x="-704" y="5634"/>
                    <a:pt x="704" y="2817"/>
                  </a:cubicBezTo>
                  <a:cubicBezTo>
                    <a:pt x="2113" y="0"/>
                    <a:pt x="5634" y="-704"/>
                    <a:pt x="8451" y="704"/>
                  </a:cubicBezTo>
                  <a:lnTo>
                    <a:pt x="33100" y="14789"/>
                  </a:lnTo>
                  <a:cubicBezTo>
                    <a:pt x="35917" y="16198"/>
                    <a:pt x="36621" y="19719"/>
                    <a:pt x="35213" y="22536"/>
                  </a:cubicBezTo>
                  <a:cubicBezTo>
                    <a:pt x="34508" y="23945"/>
                    <a:pt x="32396" y="25353"/>
                    <a:pt x="30283" y="2535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Полилиния: фигура 5065"/>
            <p:cNvSpPr/>
            <p:nvPr/>
          </p:nvSpPr>
          <p:spPr>
            <a:xfrm>
              <a:off x="4973040" y="2314440"/>
              <a:ext cx="45360" cy="12240"/>
            </a:xfrm>
            <a:custGeom>
              <a:avLst/>
              <a:gdLst/>
              <a:ahLst/>
              <a:cxnLst/>
              <a:rect l="l" t="t" r="r" b="b"/>
              <a:pathLst>
                <a:path w="39438" h="11268">
                  <a:moveTo>
                    <a:pt x="33804" y="11268"/>
                  </a:moveTo>
                  <a:lnTo>
                    <a:pt x="5634" y="11268"/>
                  </a:lnTo>
                  <a:cubicBezTo>
                    <a:pt x="2817" y="11268"/>
                    <a:pt x="0" y="8451"/>
                    <a:pt x="0" y="5634"/>
                  </a:cubicBezTo>
                  <a:cubicBezTo>
                    <a:pt x="0" y="2817"/>
                    <a:pt x="2817" y="0"/>
                    <a:pt x="5634" y="0"/>
                  </a:cubicBezTo>
                  <a:lnTo>
                    <a:pt x="33804" y="0"/>
                  </a:lnTo>
                  <a:cubicBezTo>
                    <a:pt x="36621" y="0"/>
                    <a:pt x="39438" y="2817"/>
                    <a:pt x="39438" y="5634"/>
                  </a:cubicBezTo>
                  <a:cubicBezTo>
                    <a:pt x="39438" y="8451"/>
                    <a:pt x="37325" y="11268"/>
                    <a:pt x="33804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Полилиния: фигура 5066"/>
            <p:cNvSpPr/>
            <p:nvPr/>
          </p:nvSpPr>
          <p:spPr>
            <a:xfrm>
              <a:off x="4994640" y="2376720"/>
              <a:ext cx="41040" cy="28800"/>
            </a:xfrm>
            <a:custGeom>
              <a:avLst/>
              <a:gdLst/>
              <a:ahLst/>
              <a:cxnLst/>
              <a:rect l="l" t="t" r="r" b="b"/>
              <a:pathLst>
                <a:path w="35916" h="25353">
                  <a:moveTo>
                    <a:pt x="5634" y="25353"/>
                  </a:moveTo>
                  <a:cubicBezTo>
                    <a:pt x="3521" y="25353"/>
                    <a:pt x="1408" y="24649"/>
                    <a:pt x="704" y="22536"/>
                  </a:cubicBezTo>
                  <a:cubicBezTo>
                    <a:pt x="-704" y="19719"/>
                    <a:pt x="0" y="16198"/>
                    <a:pt x="2817" y="14789"/>
                  </a:cubicBezTo>
                  <a:lnTo>
                    <a:pt x="27466" y="704"/>
                  </a:lnTo>
                  <a:cubicBezTo>
                    <a:pt x="30283" y="-704"/>
                    <a:pt x="33804" y="0"/>
                    <a:pt x="35213" y="2817"/>
                  </a:cubicBezTo>
                  <a:cubicBezTo>
                    <a:pt x="36621" y="5634"/>
                    <a:pt x="35917" y="9155"/>
                    <a:pt x="33100" y="10564"/>
                  </a:cubicBezTo>
                  <a:lnTo>
                    <a:pt x="8451" y="24649"/>
                  </a:lnTo>
                  <a:cubicBezTo>
                    <a:pt x="7747" y="24649"/>
                    <a:pt x="6338" y="25353"/>
                    <a:pt x="5634" y="2535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Полилиния: фигура 5067"/>
            <p:cNvSpPr/>
            <p:nvPr/>
          </p:nvSpPr>
          <p:spPr>
            <a:xfrm>
              <a:off x="5052600" y="2421720"/>
              <a:ext cx="28800" cy="41040"/>
            </a:xfrm>
            <a:custGeom>
              <a:avLst/>
              <a:gdLst/>
              <a:ahLst/>
              <a:cxnLst/>
              <a:rect l="l" t="t" r="r" b="b"/>
              <a:pathLst>
                <a:path w="25352" h="35916">
                  <a:moveTo>
                    <a:pt x="5634" y="35917"/>
                  </a:moveTo>
                  <a:cubicBezTo>
                    <a:pt x="4930" y="35917"/>
                    <a:pt x="3521" y="35917"/>
                    <a:pt x="2817" y="35213"/>
                  </a:cubicBezTo>
                  <a:cubicBezTo>
                    <a:pt x="0" y="33804"/>
                    <a:pt x="-704" y="30283"/>
                    <a:pt x="704" y="27466"/>
                  </a:cubicBezTo>
                  <a:lnTo>
                    <a:pt x="14789" y="2817"/>
                  </a:lnTo>
                  <a:cubicBezTo>
                    <a:pt x="16198" y="0"/>
                    <a:pt x="19719" y="-704"/>
                    <a:pt x="22536" y="704"/>
                  </a:cubicBezTo>
                  <a:cubicBezTo>
                    <a:pt x="25353" y="2113"/>
                    <a:pt x="26057" y="5634"/>
                    <a:pt x="24649" y="8451"/>
                  </a:cubicBezTo>
                  <a:lnTo>
                    <a:pt x="10564" y="33100"/>
                  </a:lnTo>
                  <a:cubicBezTo>
                    <a:pt x="9155" y="35213"/>
                    <a:pt x="7043" y="35917"/>
                    <a:pt x="5634" y="3591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Полилиния: фигура 5068"/>
            <p:cNvSpPr/>
            <p:nvPr/>
          </p:nvSpPr>
          <p:spPr>
            <a:xfrm>
              <a:off x="5131440" y="2439000"/>
              <a:ext cx="12240" cy="45360"/>
            </a:xfrm>
            <a:custGeom>
              <a:avLst/>
              <a:gdLst/>
              <a:ahLst/>
              <a:cxnLst/>
              <a:rect l="l" t="t" r="r" b="b"/>
              <a:pathLst>
                <a:path w="11268" h="39438">
                  <a:moveTo>
                    <a:pt x="5634" y="39438"/>
                  </a:moveTo>
                  <a:cubicBezTo>
                    <a:pt x="2817" y="39438"/>
                    <a:pt x="0" y="36621"/>
                    <a:pt x="0" y="33804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33804"/>
                  </a:lnTo>
                  <a:cubicBezTo>
                    <a:pt x="11268" y="36621"/>
                    <a:pt x="8451" y="39438"/>
                    <a:pt x="5634" y="3943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Полилиния: фигура 5069"/>
            <p:cNvSpPr/>
            <p:nvPr/>
          </p:nvSpPr>
          <p:spPr>
            <a:xfrm>
              <a:off x="5239080" y="2235960"/>
              <a:ext cx="41040" cy="28800"/>
            </a:xfrm>
            <a:custGeom>
              <a:avLst/>
              <a:gdLst/>
              <a:ahLst/>
              <a:cxnLst/>
              <a:rect l="l" t="t" r="r" b="b"/>
              <a:pathLst>
                <a:path w="35916" h="25353">
                  <a:moveTo>
                    <a:pt x="5634" y="25353"/>
                  </a:moveTo>
                  <a:cubicBezTo>
                    <a:pt x="3521" y="25353"/>
                    <a:pt x="1408" y="24649"/>
                    <a:pt x="704" y="22536"/>
                  </a:cubicBezTo>
                  <a:cubicBezTo>
                    <a:pt x="-704" y="19719"/>
                    <a:pt x="0" y="16198"/>
                    <a:pt x="2817" y="14789"/>
                  </a:cubicBezTo>
                  <a:lnTo>
                    <a:pt x="27466" y="704"/>
                  </a:lnTo>
                  <a:cubicBezTo>
                    <a:pt x="30283" y="-704"/>
                    <a:pt x="33804" y="0"/>
                    <a:pt x="35213" y="2817"/>
                  </a:cubicBezTo>
                  <a:cubicBezTo>
                    <a:pt x="36621" y="5634"/>
                    <a:pt x="35917" y="9155"/>
                    <a:pt x="33100" y="10564"/>
                  </a:cubicBezTo>
                  <a:lnTo>
                    <a:pt x="8451" y="24649"/>
                  </a:lnTo>
                  <a:cubicBezTo>
                    <a:pt x="7747" y="24649"/>
                    <a:pt x="6338" y="25353"/>
                    <a:pt x="5634" y="25353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Полилиния: фигура 5070"/>
            <p:cNvSpPr/>
            <p:nvPr/>
          </p:nvSpPr>
          <p:spPr>
            <a:xfrm>
              <a:off x="5193720" y="2177640"/>
              <a:ext cx="28800" cy="41040"/>
            </a:xfrm>
            <a:custGeom>
              <a:avLst/>
              <a:gdLst/>
              <a:ahLst/>
              <a:cxnLst/>
              <a:rect l="l" t="t" r="r" b="b"/>
              <a:pathLst>
                <a:path w="25352" h="35916">
                  <a:moveTo>
                    <a:pt x="5634" y="35917"/>
                  </a:moveTo>
                  <a:cubicBezTo>
                    <a:pt x="4930" y="35917"/>
                    <a:pt x="3521" y="35917"/>
                    <a:pt x="2817" y="35213"/>
                  </a:cubicBezTo>
                  <a:cubicBezTo>
                    <a:pt x="0" y="33804"/>
                    <a:pt x="-704" y="30283"/>
                    <a:pt x="704" y="27466"/>
                  </a:cubicBezTo>
                  <a:lnTo>
                    <a:pt x="14789" y="2817"/>
                  </a:lnTo>
                  <a:cubicBezTo>
                    <a:pt x="16198" y="0"/>
                    <a:pt x="19719" y="-704"/>
                    <a:pt x="22536" y="704"/>
                  </a:cubicBezTo>
                  <a:cubicBezTo>
                    <a:pt x="25353" y="2113"/>
                    <a:pt x="26057" y="5634"/>
                    <a:pt x="24649" y="8451"/>
                  </a:cubicBezTo>
                  <a:lnTo>
                    <a:pt x="10564" y="33100"/>
                  </a:lnTo>
                  <a:cubicBezTo>
                    <a:pt x="9155" y="34508"/>
                    <a:pt x="7747" y="35917"/>
                    <a:pt x="5634" y="3591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Полилиния: фигура 5071"/>
            <p:cNvSpPr/>
            <p:nvPr/>
          </p:nvSpPr>
          <p:spPr>
            <a:xfrm>
              <a:off x="5090400" y="2161800"/>
              <a:ext cx="15120" cy="23040"/>
            </a:xfrm>
            <a:custGeom>
              <a:avLst/>
              <a:gdLst/>
              <a:ahLst/>
              <a:cxnLst/>
              <a:rect l="l" t="t" r="r" b="b"/>
              <a:pathLst>
                <a:path w="13732" h="20599">
                  <a:moveTo>
                    <a:pt x="7923" y="20599"/>
                  </a:moveTo>
                  <a:cubicBezTo>
                    <a:pt x="5106" y="20599"/>
                    <a:pt x="2993" y="19191"/>
                    <a:pt x="2289" y="16374"/>
                  </a:cubicBezTo>
                  <a:lnTo>
                    <a:pt x="176" y="7219"/>
                  </a:lnTo>
                  <a:cubicBezTo>
                    <a:pt x="-528" y="4402"/>
                    <a:pt x="880" y="880"/>
                    <a:pt x="4401" y="176"/>
                  </a:cubicBezTo>
                  <a:cubicBezTo>
                    <a:pt x="7219" y="-528"/>
                    <a:pt x="10740" y="880"/>
                    <a:pt x="11444" y="4402"/>
                  </a:cubicBezTo>
                  <a:lnTo>
                    <a:pt x="13557" y="13557"/>
                  </a:lnTo>
                  <a:cubicBezTo>
                    <a:pt x="14261" y="16374"/>
                    <a:pt x="12853" y="19895"/>
                    <a:pt x="9331" y="20599"/>
                  </a:cubicBezTo>
                  <a:cubicBezTo>
                    <a:pt x="8627" y="20599"/>
                    <a:pt x="8627" y="20599"/>
                    <a:pt x="7923" y="20599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Полилиния: фигура 5072"/>
            <p:cNvSpPr/>
            <p:nvPr/>
          </p:nvSpPr>
          <p:spPr>
            <a:xfrm>
              <a:off x="5019840" y="2204280"/>
              <a:ext cx="19080" cy="19080"/>
            </a:xfrm>
            <a:custGeom>
              <a:avLst/>
              <a:gdLst/>
              <a:ahLst/>
              <a:cxnLst/>
              <a:rect l="l" t="t" r="r" b="b"/>
              <a:pathLst>
                <a:path w="17254" h="17078">
                  <a:moveTo>
                    <a:pt x="12148" y="17078"/>
                  </a:moveTo>
                  <a:cubicBezTo>
                    <a:pt x="10740" y="17078"/>
                    <a:pt x="9331" y="16374"/>
                    <a:pt x="7923" y="15670"/>
                  </a:cubicBezTo>
                  <a:lnTo>
                    <a:pt x="1584" y="9331"/>
                  </a:lnTo>
                  <a:cubicBezTo>
                    <a:pt x="-528" y="7219"/>
                    <a:pt x="-528" y="3697"/>
                    <a:pt x="1584" y="1585"/>
                  </a:cubicBezTo>
                  <a:cubicBezTo>
                    <a:pt x="3697" y="-528"/>
                    <a:pt x="7219" y="-528"/>
                    <a:pt x="9331" y="1585"/>
                  </a:cubicBezTo>
                  <a:lnTo>
                    <a:pt x="15670" y="7923"/>
                  </a:lnTo>
                  <a:cubicBezTo>
                    <a:pt x="17782" y="10036"/>
                    <a:pt x="17782" y="13557"/>
                    <a:pt x="15670" y="15670"/>
                  </a:cubicBezTo>
                  <a:cubicBezTo>
                    <a:pt x="14965" y="16374"/>
                    <a:pt x="13557" y="17078"/>
                    <a:pt x="12148" y="1707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Полилиния: фигура 5073"/>
            <p:cNvSpPr/>
            <p:nvPr/>
          </p:nvSpPr>
          <p:spPr>
            <a:xfrm>
              <a:off x="4978440" y="2273760"/>
              <a:ext cx="23400" cy="14760"/>
            </a:xfrm>
            <a:custGeom>
              <a:avLst/>
              <a:gdLst/>
              <a:ahLst/>
              <a:cxnLst/>
              <a:rect l="l" t="t" r="r" b="b"/>
              <a:pathLst>
                <a:path w="20696" h="13517">
                  <a:moveTo>
                    <a:pt x="14926" y="13517"/>
                  </a:moveTo>
                  <a:cubicBezTo>
                    <a:pt x="14222" y="13517"/>
                    <a:pt x="14222" y="13517"/>
                    <a:pt x="13517" y="13517"/>
                  </a:cubicBezTo>
                  <a:lnTo>
                    <a:pt x="4362" y="11405"/>
                  </a:lnTo>
                  <a:cubicBezTo>
                    <a:pt x="1545" y="10700"/>
                    <a:pt x="-568" y="7179"/>
                    <a:pt x="137" y="4362"/>
                  </a:cubicBezTo>
                  <a:cubicBezTo>
                    <a:pt x="841" y="1545"/>
                    <a:pt x="4362" y="-568"/>
                    <a:pt x="7179" y="137"/>
                  </a:cubicBezTo>
                  <a:lnTo>
                    <a:pt x="16334" y="2249"/>
                  </a:lnTo>
                  <a:cubicBezTo>
                    <a:pt x="19151" y="2953"/>
                    <a:pt x="21264" y="6475"/>
                    <a:pt x="20560" y="9292"/>
                  </a:cubicBezTo>
                  <a:cubicBezTo>
                    <a:pt x="19855" y="12109"/>
                    <a:pt x="17038" y="13517"/>
                    <a:pt x="14926" y="1351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Полилиния: фигура 5074"/>
            <p:cNvSpPr/>
            <p:nvPr/>
          </p:nvSpPr>
          <p:spPr>
            <a:xfrm>
              <a:off x="4978440" y="2352600"/>
              <a:ext cx="23400" cy="14760"/>
            </a:xfrm>
            <a:custGeom>
              <a:avLst/>
              <a:gdLst/>
              <a:ahLst/>
              <a:cxnLst/>
              <a:rect l="l" t="t" r="r" b="b"/>
              <a:pathLst>
                <a:path w="20775" h="13556">
                  <a:moveTo>
                    <a:pt x="5810" y="13557"/>
                  </a:moveTo>
                  <a:cubicBezTo>
                    <a:pt x="2993" y="13557"/>
                    <a:pt x="880" y="12148"/>
                    <a:pt x="176" y="9331"/>
                  </a:cubicBezTo>
                  <a:cubicBezTo>
                    <a:pt x="-528" y="6514"/>
                    <a:pt x="880" y="2993"/>
                    <a:pt x="4401" y="2289"/>
                  </a:cubicBezTo>
                  <a:lnTo>
                    <a:pt x="13557" y="176"/>
                  </a:lnTo>
                  <a:cubicBezTo>
                    <a:pt x="16374" y="-528"/>
                    <a:pt x="19895" y="880"/>
                    <a:pt x="20599" y="4402"/>
                  </a:cubicBezTo>
                  <a:cubicBezTo>
                    <a:pt x="21304" y="7219"/>
                    <a:pt x="19895" y="10740"/>
                    <a:pt x="16374" y="11444"/>
                  </a:cubicBezTo>
                  <a:lnTo>
                    <a:pt x="7219" y="13557"/>
                  </a:lnTo>
                  <a:cubicBezTo>
                    <a:pt x="6514" y="13557"/>
                    <a:pt x="6514" y="13557"/>
                    <a:pt x="5810" y="1355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Полилиния: фигура 5075"/>
            <p:cNvSpPr/>
            <p:nvPr/>
          </p:nvSpPr>
          <p:spPr>
            <a:xfrm>
              <a:off x="5019120" y="2418840"/>
              <a:ext cx="19080" cy="19080"/>
            </a:xfrm>
            <a:custGeom>
              <a:avLst/>
              <a:gdLst/>
              <a:ahLst/>
              <a:cxnLst/>
              <a:rect l="l" t="t" r="r" b="b"/>
              <a:pathLst>
                <a:path w="17254" h="17078">
                  <a:moveTo>
                    <a:pt x="5810" y="17078"/>
                  </a:moveTo>
                  <a:cubicBezTo>
                    <a:pt x="4402" y="17078"/>
                    <a:pt x="2993" y="16374"/>
                    <a:pt x="1584" y="15670"/>
                  </a:cubicBezTo>
                  <a:cubicBezTo>
                    <a:pt x="-528" y="13557"/>
                    <a:pt x="-528" y="10036"/>
                    <a:pt x="1584" y="7923"/>
                  </a:cubicBezTo>
                  <a:lnTo>
                    <a:pt x="7923" y="1585"/>
                  </a:lnTo>
                  <a:cubicBezTo>
                    <a:pt x="10036" y="-528"/>
                    <a:pt x="13557" y="-528"/>
                    <a:pt x="15670" y="1585"/>
                  </a:cubicBezTo>
                  <a:cubicBezTo>
                    <a:pt x="17782" y="3697"/>
                    <a:pt x="17782" y="7219"/>
                    <a:pt x="15670" y="9331"/>
                  </a:cubicBezTo>
                  <a:lnTo>
                    <a:pt x="9331" y="15670"/>
                  </a:lnTo>
                  <a:cubicBezTo>
                    <a:pt x="8627" y="16374"/>
                    <a:pt x="7219" y="17078"/>
                    <a:pt x="5810" y="1707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Полилиния: фигура 5076"/>
            <p:cNvSpPr/>
            <p:nvPr/>
          </p:nvSpPr>
          <p:spPr>
            <a:xfrm>
              <a:off x="5089680" y="2455560"/>
              <a:ext cx="15120" cy="23040"/>
            </a:xfrm>
            <a:custGeom>
              <a:avLst/>
              <a:gdLst/>
              <a:ahLst/>
              <a:cxnLst/>
              <a:rect l="l" t="t" r="r" b="b"/>
              <a:pathLst>
                <a:path w="13653" h="20559">
                  <a:moveTo>
                    <a:pt x="5770" y="20560"/>
                  </a:moveTo>
                  <a:cubicBezTo>
                    <a:pt x="5066" y="20560"/>
                    <a:pt x="5066" y="20560"/>
                    <a:pt x="4362" y="20560"/>
                  </a:cubicBezTo>
                  <a:cubicBezTo>
                    <a:pt x="1545" y="19856"/>
                    <a:pt x="-568" y="16334"/>
                    <a:pt x="137" y="13517"/>
                  </a:cubicBezTo>
                  <a:lnTo>
                    <a:pt x="2249" y="4362"/>
                  </a:lnTo>
                  <a:cubicBezTo>
                    <a:pt x="2953" y="1545"/>
                    <a:pt x="6475" y="-568"/>
                    <a:pt x="9292" y="136"/>
                  </a:cubicBezTo>
                  <a:cubicBezTo>
                    <a:pt x="12109" y="841"/>
                    <a:pt x="14222" y="4362"/>
                    <a:pt x="13517" y="7179"/>
                  </a:cubicBezTo>
                  <a:lnTo>
                    <a:pt x="11405" y="16334"/>
                  </a:lnTo>
                  <a:cubicBezTo>
                    <a:pt x="10700" y="19151"/>
                    <a:pt x="8587" y="20560"/>
                    <a:pt x="5770" y="20560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Полилиния: фигура 5077"/>
            <p:cNvSpPr/>
            <p:nvPr/>
          </p:nvSpPr>
          <p:spPr>
            <a:xfrm>
              <a:off x="5169240" y="2455560"/>
              <a:ext cx="15120" cy="23040"/>
            </a:xfrm>
            <a:custGeom>
              <a:avLst/>
              <a:gdLst/>
              <a:ahLst/>
              <a:cxnLst/>
              <a:rect l="l" t="t" r="r" b="b"/>
              <a:pathLst>
                <a:path w="13732" h="20599">
                  <a:moveTo>
                    <a:pt x="7923" y="20599"/>
                  </a:moveTo>
                  <a:cubicBezTo>
                    <a:pt x="5106" y="20599"/>
                    <a:pt x="2993" y="19191"/>
                    <a:pt x="2289" y="16374"/>
                  </a:cubicBezTo>
                  <a:lnTo>
                    <a:pt x="176" y="7219"/>
                  </a:lnTo>
                  <a:cubicBezTo>
                    <a:pt x="-528" y="4402"/>
                    <a:pt x="880" y="880"/>
                    <a:pt x="4401" y="176"/>
                  </a:cubicBezTo>
                  <a:cubicBezTo>
                    <a:pt x="7219" y="-528"/>
                    <a:pt x="10740" y="880"/>
                    <a:pt x="11444" y="4402"/>
                  </a:cubicBezTo>
                  <a:lnTo>
                    <a:pt x="13557" y="13557"/>
                  </a:lnTo>
                  <a:cubicBezTo>
                    <a:pt x="14261" y="16374"/>
                    <a:pt x="12853" y="19895"/>
                    <a:pt x="9331" y="20599"/>
                  </a:cubicBezTo>
                  <a:cubicBezTo>
                    <a:pt x="8627" y="20599"/>
                    <a:pt x="8627" y="20599"/>
                    <a:pt x="7923" y="20599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Полилиния: фигура 5078"/>
            <p:cNvSpPr/>
            <p:nvPr/>
          </p:nvSpPr>
          <p:spPr>
            <a:xfrm>
              <a:off x="5234760" y="2204280"/>
              <a:ext cx="19080" cy="19080"/>
            </a:xfrm>
            <a:custGeom>
              <a:avLst/>
              <a:gdLst/>
              <a:ahLst/>
              <a:cxnLst/>
              <a:rect l="l" t="t" r="r" b="b"/>
              <a:pathLst>
                <a:path w="17254" h="17078">
                  <a:moveTo>
                    <a:pt x="5810" y="17078"/>
                  </a:moveTo>
                  <a:cubicBezTo>
                    <a:pt x="4402" y="17078"/>
                    <a:pt x="2993" y="16374"/>
                    <a:pt x="1584" y="15670"/>
                  </a:cubicBezTo>
                  <a:cubicBezTo>
                    <a:pt x="-528" y="13557"/>
                    <a:pt x="-528" y="10036"/>
                    <a:pt x="1584" y="7923"/>
                  </a:cubicBezTo>
                  <a:lnTo>
                    <a:pt x="7923" y="1585"/>
                  </a:lnTo>
                  <a:cubicBezTo>
                    <a:pt x="10036" y="-528"/>
                    <a:pt x="13557" y="-528"/>
                    <a:pt x="15670" y="1585"/>
                  </a:cubicBezTo>
                  <a:cubicBezTo>
                    <a:pt x="17782" y="3697"/>
                    <a:pt x="17782" y="7219"/>
                    <a:pt x="15670" y="9331"/>
                  </a:cubicBezTo>
                  <a:lnTo>
                    <a:pt x="9331" y="15670"/>
                  </a:lnTo>
                  <a:cubicBezTo>
                    <a:pt x="8627" y="16374"/>
                    <a:pt x="7219" y="17078"/>
                    <a:pt x="5810" y="1707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Полилиния: фигура 5079"/>
            <p:cNvSpPr/>
            <p:nvPr/>
          </p:nvSpPr>
          <p:spPr>
            <a:xfrm>
              <a:off x="5168520" y="2161800"/>
              <a:ext cx="15120" cy="23040"/>
            </a:xfrm>
            <a:custGeom>
              <a:avLst/>
              <a:gdLst/>
              <a:ahLst/>
              <a:cxnLst/>
              <a:rect l="l" t="t" r="r" b="b"/>
              <a:pathLst>
                <a:path w="13653" h="20559">
                  <a:moveTo>
                    <a:pt x="5770" y="20560"/>
                  </a:moveTo>
                  <a:cubicBezTo>
                    <a:pt x="5066" y="20560"/>
                    <a:pt x="5066" y="20560"/>
                    <a:pt x="4362" y="20560"/>
                  </a:cubicBezTo>
                  <a:cubicBezTo>
                    <a:pt x="1545" y="19855"/>
                    <a:pt x="-568" y="16334"/>
                    <a:pt x="137" y="13517"/>
                  </a:cubicBezTo>
                  <a:lnTo>
                    <a:pt x="2249" y="4362"/>
                  </a:lnTo>
                  <a:cubicBezTo>
                    <a:pt x="2953" y="1545"/>
                    <a:pt x="6475" y="-568"/>
                    <a:pt x="9292" y="137"/>
                  </a:cubicBezTo>
                  <a:cubicBezTo>
                    <a:pt x="12109" y="841"/>
                    <a:pt x="14222" y="4362"/>
                    <a:pt x="13517" y="7179"/>
                  </a:cubicBezTo>
                  <a:lnTo>
                    <a:pt x="11405" y="16334"/>
                  </a:lnTo>
                  <a:cubicBezTo>
                    <a:pt x="10700" y="18447"/>
                    <a:pt x="8587" y="20560"/>
                    <a:pt x="5770" y="20560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Полилиния: фигура 5080"/>
            <p:cNvSpPr/>
            <p:nvPr/>
          </p:nvSpPr>
          <p:spPr>
            <a:xfrm>
              <a:off x="4948200" y="2131200"/>
              <a:ext cx="367920" cy="378720"/>
            </a:xfrm>
            <a:custGeom>
              <a:avLst/>
              <a:gdLst/>
              <a:ahLst/>
              <a:cxnLst/>
              <a:rect l="l" t="t" r="r" b="b"/>
              <a:pathLst>
                <a:path w="313226" h="322546">
                  <a:moveTo>
                    <a:pt x="161273" y="322547"/>
                  </a:moveTo>
                  <a:cubicBezTo>
                    <a:pt x="72538" y="322547"/>
                    <a:pt x="0" y="250009"/>
                    <a:pt x="0" y="161273"/>
                  </a:cubicBezTo>
                  <a:cubicBezTo>
                    <a:pt x="0" y="72538"/>
                    <a:pt x="72538" y="0"/>
                    <a:pt x="161273" y="0"/>
                  </a:cubicBezTo>
                  <a:cubicBezTo>
                    <a:pt x="227473" y="0"/>
                    <a:pt x="288743" y="41551"/>
                    <a:pt x="312687" y="104229"/>
                  </a:cubicBezTo>
                  <a:cubicBezTo>
                    <a:pt x="314096" y="107046"/>
                    <a:pt x="312687" y="110567"/>
                    <a:pt x="309166" y="111976"/>
                  </a:cubicBezTo>
                  <a:cubicBezTo>
                    <a:pt x="306349" y="113384"/>
                    <a:pt x="302828" y="111976"/>
                    <a:pt x="301419" y="108455"/>
                  </a:cubicBezTo>
                  <a:cubicBezTo>
                    <a:pt x="278883" y="50706"/>
                    <a:pt x="221839" y="11972"/>
                    <a:pt x="160569" y="11972"/>
                  </a:cubicBezTo>
                  <a:cubicBezTo>
                    <a:pt x="78172" y="11972"/>
                    <a:pt x="10564" y="79580"/>
                    <a:pt x="10564" y="161978"/>
                  </a:cubicBezTo>
                  <a:cubicBezTo>
                    <a:pt x="10564" y="244375"/>
                    <a:pt x="78172" y="311983"/>
                    <a:pt x="160569" y="311983"/>
                  </a:cubicBezTo>
                  <a:cubicBezTo>
                    <a:pt x="183105" y="311983"/>
                    <a:pt x="204937" y="307053"/>
                    <a:pt x="224656" y="297898"/>
                  </a:cubicBezTo>
                  <a:cubicBezTo>
                    <a:pt x="227473" y="296489"/>
                    <a:pt x="230994" y="297898"/>
                    <a:pt x="232403" y="300715"/>
                  </a:cubicBezTo>
                  <a:cubicBezTo>
                    <a:pt x="233811" y="303532"/>
                    <a:pt x="232403" y="307053"/>
                    <a:pt x="229586" y="308462"/>
                  </a:cubicBezTo>
                  <a:cubicBezTo>
                    <a:pt x="208458" y="316913"/>
                    <a:pt x="185218" y="322547"/>
                    <a:pt x="161273" y="32254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Полилиния: фигура 5081"/>
            <p:cNvSpPr/>
            <p:nvPr/>
          </p:nvSpPr>
          <p:spPr>
            <a:xfrm>
              <a:off x="5103000" y="2285640"/>
              <a:ext cx="68760" cy="68760"/>
            </a:xfrm>
            <a:custGeom>
              <a:avLst/>
              <a:gdLst/>
              <a:ahLst/>
              <a:cxnLst/>
              <a:rect l="l" t="t" r="r" b="b"/>
              <a:pathLst>
                <a:path w="59156" h="59157">
                  <a:moveTo>
                    <a:pt x="29578" y="59157"/>
                  </a:moveTo>
                  <a:cubicBezTo>
                    <a:pt x="13381" y="59157"/>
                    <a:pt x="0" y="45776"/>
                    <a:pt x="0" y="29579"/>
                  </a:cubicBezTo>
                  <a:cubicBezTo>
                    <a:pt x="0" y="13381"/>
                    <a:pt x="13381" y="0"/>
                    <a:pt x="29578" y="0"/>
                  </a:cubicBezTo>
                  <a:cubicBezTo>
                    <a:pt x="45776" y="0"/>
                    <a:pt x="59157" y="13381"/>
                    <a:pt x="59157" y="29579"/>
                  </a:cubicBezTo>
                  <a:cubicBezTo>
                    <a:pt x="58453" y="46481"/>
                    <a:pt x="45776" y="59157"/>
                    <a:pt x="29578" y="59157"/>
                  </a:cubicBezTo>
                  <a:close/>
                  <a:moveTo>
                    <a:pt x="29578" y="11972"/>
                  </a:moveTo>
                  <a:cubicBezTo>
                    <a:pt x="19719" y="11972"/>
                    <a:pt x="11268" y="19719"/>
                    <a:pt x="11268" y="30283"/>
                  </a:cubicBezTo>
                  <a:cubicBezTo>
                    <a:pt x="11268" y="40142"/>
                    <a:pt x="19015" y="48593"/>
                    <a:pt x="29578" y="48593"/>
                  </a:cubicBezTo>
                  <a:cubicBezTo>
                    <a:pt x="39438" y="48593"/>
                    <a:pt x="47889" y="40847"/>
                    <a:pt x="47889" y="30283"/>
                  </a:cubicBezTo>
                  <a:cubicBezTo>
                    <a:pt x="47185" y="19719"/>
                    <a:pt x="39438" y="11972"/>
                    <a:pt x="29578" y="11972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Полилиния: фигура 5082"/>
            <p:cNvSpPr/>
            <p:nvPr/>
          </p:nvSpPr>
          <p:spPr>
            <a:xfrm>
              <a:off x="5131440" y="2229120"/>
              <a:ext cx="12240" cy="69480"/>
            </a:xfrm>
            <a:custGeom>
              <a:avLst/>
              <a:gdLst/>
              <a:ahLst/>
              <a:cxnLst/>
              <a:rect l="l" t="t" r="r" b="b"/>
              <a:pathLst>
                <a:path w="11268" h="59861">
                  <a:moveTo>
                    <a:pt x="5634" y="59861"/>
                  </a:moveTo>
                  <a:cubicBezTo>
                    <a:pt x="2817" y="59861"/>
                    <a:pt x="0" y="57044"/>
                    <a:pt x="0" y="54227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54227"/>
                  </a:lnTo>
                  <a:cubicBezTo>
                    <a:pt x="11268" y="57044"/>
                    <a:pt x="8451" y="59861"/>
                    <a:pt x="5634" y="59861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Полилиния: фигура 5083"/>
            <p:cNvSpPr/>
            <p:nvPr/>
          </p:nvSpPr>
          <p:spPr>
            <a:xfrm>
              <a:off x="5069160" y="2314440"/>
              <a:ext cx="46080" cy="12240"/>
            </a:xfrm>
            <a:custGeom>
              <a:avLst/>
              <a:gdLst/>
              <a:ahLst/>
              <a:cxnLst/>
              <a:rect l="l" t="t" r="r" b="b"/>
              <a:pathLst>
                <a:path w="40142" h="11268">
                  <a:moveTo>
                    <a:pt x="34508" y="11268"/>
                  </a:moveTo>
                  <a:lnTo>
                    <a:pt x="5634" y="11268"/>
                  </a:lnTo>
                  <a:cubicBezTo>
                    <a:pt x="2817" y="11268"/>
                    <a:pt x="0" y="8451"/>
                    <a:pt x="0" y="5634"/>
                  </a:cubicBezTo>
                  <a:cubicBezTo>
                    <a:pt x="0" y="2817"/>
                    <a:pt x="2817" y="0"/>
                    <a:pt x="5634" y="0"/>
                  </a:cubicBezTo>
                  <a:lnTo>
                    <a:pt x="34508" y="0"/>
                  </a:lnTo>
                  <a:cubicBezTo>
                    <a:pt x="37325" y="0"/>
                    <a:pt x="40142" y="2817"/>
                    <a:pt x="40142" y="5634"/>
                  </a:cubicBezTo>
                  <a:cubicBezTo>
                    <a:pt x="40142" y="8451"/>
                    <a:pt x="37325" y="11268"/>
                    <a:pt x="34508" y="1126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Полилиния: фигура 5084"/>
            <p:cNvSpPr/>
            <p:nvPr/>
          </p:nvSpPr>
          <p:spPr>
            <a:xfrm>
              <a:off x="5255640" y="227304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7487" h="77467">
                  <a:moveTo>
                    <a:pt x="38734" y="77468"/>
                  </a:moveTo>
                  <a:cubicBezTo>
                    <a:pt x="17606" y="77468"/>
                    <a:pt x="0" y="59861"/>
                    <a:pt x="0" y="38734"/>
                  </a:cubicBezTo>
                  <a:cubicBezTo>
                    <a:pt x="0" y="17606"/>
                    <a:pt x="17606" y="0"/>
                    <a:pt x="38734" y="0"/>
                  </a:cubicBezTo>
                  <a:cubicBezTo>
                    <a:pt x="59861" y="0"/>
                    <a:pt x="77468" y="17606"/>
                    <a:pt x="77468" y="38734"/>
                  </a:cubicBezTo>
                  <a:cubicBezTo>
                    <a:pt x="78172" y="59861"/>
                    <a:pt x="60566" y="77468"/>
                    <a:pt x="38734" y="77468"/>
                  </a:cubicBezTo>
                  <a:close/>
                  <a:moveTo>
                    <a:pt x="38734" y="10564"/>
                  </a:moveTo>
                  <a:cubicBezTo>
                    <a:pt x="23240" y="10564"/>
                    <a:pt x="11268" y="23240"/>
                    <a:pt x="11268" y="38030"/>
                  </a:cubicBezTo>
                  <a:cubicBezTo>
                    <a:pt x="11268" y="53523"/>
                    <a:pt x="23944" y="65495"/>
                    <a:pt x="38734" y="65495"/>
                  </a:cubicBezTo>
                  <a:cubicBezTo>
                    <a:pt x="54227" y="65495"/>
                    <a:pt x="66199" y="52819"/>
                    <a:pt x="66199" y="38030"/>
                  </a:cubicBezTo>
                  <a:cubicBezTo>
                    <a:pt x="66199" y="23240"/>
                    <a:pt x="54227" y="10564"/>
                    <a:pt x="38734" y="10564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Полилиния: фигура 5085"/>
            <p:cNvSpPr/>
            <p:nvPr/>
          </p:nvSpPr>
          <p:spPr>
            <a:xfrm>
              <a:off x="5209200" y="2358720"/>
              <a:ext cx="183960" cy="133920"/>
            </a:xfrm>
            <a:custGeom>
              <a:avLst/>
              <a:gdLst/>
              <a:ahLst/>
              <a:cxnLst/>
              <a:rect l="l" t="t" r="r" b="b"/>
              <a:pathLst>
                <a:path w="157047" h="114628">
                  <a:moveTo>
                    <a:pt x="146484" y="114628"/>
                  </a:moveTo>
                  <a:lnTo>
                    <a:pt x="9859" y="114628"/>
                  </a:lnTo>
                  <a:cubicBezTo>
                    <a:pt x="4226" y="114628"/>
                    <a:pt x="0" y="110403"/>
                    <a:pt x="0" y="104769"/>
                  </a:cubicBezTo>
                  <a:lnTo>
                    <a:pt x="0" y="32935"/>
                  </a:lnTo>
                  <a:cubicBezTo>
                    <a:pt x="0" y="23780"/>
                    <a:pt x="5634" y="15329"/>
                    <a:pt x="14789" y="11808"/>
                  </a:cubicBezTo>
                  <a:lnTo>
                    <a:pt x="43664" y="540"/>
                  </a:lnTo>
                  <a:cubicBezTo>
                    <a:pt x="46481" y="-869"/>
                    <a:pt x="50002" y="540"/>
                    <a:pt x="51410" y="4061"/>
                  </a:cubicBezTo>
                  <a:cubicBezTo>
                    <a:pt x="52819" y="6878"/>
                    <a:pt x="51410" y="10399"/>
                    <a:pt x="47889" y="11808"/>
                  </a:cubicBezTo>
                  <a:lnTo>
                    <a:pt x="19015" y="23076"/>
                  </a:lnTo>
                  <a:cubicBezTo>
                    <a:pt x="14789" y="24484"/>
                    <a:pt x="11972" y="28710"/>
                    <a:pt x="11972" y="33640"/>
                  </a:cubicBezTo>
                  <a:lnTo>
                    <a:pt x="11972" y="104065"/>
                  </a:lnTo>
                  <a:lnTo>
                    <a:pt x="145076" y="104065"/>
                  </a:lnTo>
                  <a:lnTo>
                    <a:pt x="145076" y="33640"/>
                  </a:lnTo>
                  <a:cubicBezTo>
                    <a:pt x="145076" y="28710"/>
                    <a:pt x="142259" y="24484"/>
                    <a:pt x="138033" y="23076"/>
                  </a:cubicBezTo>
                  <a:lnTo>
                    <a:pt x="109159" y="11808"/>
                  </a:lnTo>
                  <a:cubicBezTo>
                    <a:pt x="106342" y="10399"/>
                    <a:pt x="104933" y="7582"/>
                    <a:pt x="105638" y="4061"/>
                  </a:cubicBezTo>
                  <a:cubicBezTo>
                    <a:pt x="107046" y="1244"/>
                    <a:pt x="109863" y="-165"/>
                    <a:pt x="113384" y="540"/>
                  </a:cubicBezTo>
                  <a:lnTo>
                    <a:pt x="142259" y="11808"/>
                  </a:lnTo>
                  <a:cubicBezTo>
                    <a:pt x="150710" y="15329"/>
                    <a:pt x="157048" y="23780"/>
                    <a:pt x="157048" y="32935"/>
                  </a:cubicBezTo>
                  <a:lnTo>
                    <a:pt x="157048" y="104769"/>
                  </a:lnTo>
                  <a:cubicBezTo>
                    <a:pt x="156344" y="110403"/>
                    <a:pt x="152118" y="114628"/>
                    <a:pt x="146484" y="114628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Полилиния: фигура 5086"/>
            <p:cNvSpPr/>
            <p:nvPr/>
          </p:nvSpPr>
          <p:spPr>
            <a:xfrm>
              <a:off x="5344560" y="2418120"/>
              <a:ext cx="12240" cy="74520"/>
            </a:xfrm>
            <a:custGeom>
              <a:avLst/>
              <a:gdLst/>
              <a:ahLst/>
              <a:cxnLst/>
              <a:rect l="l" t="t" r="r" b="b"/>
              <a:pathLst>
                <a:path w="11268" h="64086">
                  <a:moveTo>
                    <a:pt x="5634" y="64087"/>
                  </a:moveTo>
                  <a:cubicBezTo>
                    <a:pt x="2817" y="64087"/>
                    <a:pt x="0" y="61270"/>
                    <a:pt x="0" y="5845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58453"/>
                  </a:lnTo>
                  <a:cubicBezTo>
                    <a:pt x="11268" y="61974"/>
                    <a:pt x="9155" y="64087"/>
                    <a:pt x="5634" y="6408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Полилиния: фигура 5087"/>
            <p:cNvSpPr/>
            <p:nvPr/>
          </p:nvSpPr>
          <p:spPr>
            <a:xfrm>
              <a:off x="5244840" y="2418120"/>
              <a:ext cx="12240" cy="74520"/>
            </a:xfrm>
            <a:custGeom>
              <a:avLst/>
              <a:gdLst/>
              <a:ahLst/>
              <a:cxnLst/>
              <a:rect l="l" t="t" r="r" b="b"/>
              <a:pathLst>
                <a:path w="11268" h="64086">
                  <a:moveTo>
                    <a:pt x="5634" y="64087"/>
                  </a:moveTo>
                  <a:cubicBezTo>
                    <a:pt x="2817" y="64087"/>
                    <a:pt x="0" y="61270"/>
                    <a:pt x="0" y="58453"/>
                  </a:cubicBezTo>
                  <a:lnTo>
                    <a:pt x="0" y="5634"/>
                  </a:lnTo>
                  <a:cubicBezTo>
                    <a:pt x="0" y="2817"/>
                    <a:pt x="2817" y="0"/>
                    <a:pt x="5634" y="0"/>
                  </a:cubicBezTo>
                  <a:cubicBezTo>
                    <a:pt x="8451" y="0"/>
                    <a:pt x="11268" y="2817"/>
                    <a:pt x="11268" y="5634"/>
                  </a:cubicBezTo>
                  <a:lnTo>
                    <a:pt x="11268" y="58453"/>
                  </a:lnTo>
                  <a:cubicBezTo>
                    <a:pt x="11268" y="61974"/>
                    <a:pt x="9155" y="64087"/>
                    <a:pt x="5634" y="64087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Полилиния: фигура 5088"/>
            <p:cNvSpPr/>
            <p:nvPr/>
          </p:nvSpPr>
          <p:spPr>
            <a:xfrm>
              <a:off x="4911480" y="2094120"/>
              <a:ext cx="442080" cy="451800"/>
            </a:xfrm>
            <a:custGeom>
              <a:avLst/>
              <a:gdLst/>
              <a:ahLst/>
              <a:cxnLst/>
              <a:rect l="l" t="t" r="r" b="b"/>
              <a:pathLst>
                <a:path w="376249" h="384520">
                  <a:moveTo>
                    <a:pt x="192260" y="384521"/>
                  </a:moveTo>
                  <a:cubicBezTo>
                    <a:pt x="86623" y="384521"/>
                    <a:pt x="0" y="298602"/>
                    <a:pt x="0" y="192260"/>
                  </a:cubicBezTo>
                  <a:cubicBezTo>
                    <a:pt x="0" y="86623"/>
                    <a:pt x="85918" y="0"/>
                    <a:pt x="192260" y="0"/>
                  </a:cubicBezTo>
                  <a:cubicBezTo>
                    <a:pt x="277475" y="0"/>
                    <a:pt x="350717" y="54227"/>
                    <a:pt x="376070" y="135920"/>
                  </a:cubicBezTo>
                  <a:cubicBezTo>
                    <a:pt x="376774" y="138737"/>
                    <a:pt x="375365" y="142259"/>
                    <a:pt x="372548" y="142963"/>
                  </a:cubicBezTo>
                  <a:cubicBezTo>
                    <a:pt x="369731" y="143667"/>
                    <a:pt x="366210" y="142259"/>
                    <a:pt x="365506" y="139442"/>
                  </a:cubicBezTo>
                  <a:cubicBezTo>
                    <a:pt x="342266" y="63383"/>
                    <a:pt x="272545" y="11972"/>
                    <a:pt x="192965" y="11972"/>
                  </a:cubicBezTo>
                  <a:cubicBezTo>
                    <a:pt x="93665" y="11972"/>
                    <a:pt x="12676" y="92961"/>
                    <a:pt x="12676" y="192260"/>
                  </a:cubicBezTo>
                  <a:cubicBezTo>
                    <a:pt x="12676" y="291560"/>
                    <a:pt x="93665" y="372548"/>
                    <a:pt x="192965" y="372548"/>
                  </a:cubicBezTo>
                  <a:cubicBezTo>
                    <a:pt x="235924" y="372548"/>
                    <a:pt x="278179" y="357055"/>
                    <a:pt x="310574" y="328885"/>
                  </a:cubicBezTo>
                  <a:cubicBezTo>
                    <a:pt x="312687" y="326772"/>
                    <a:pt x="316913" y="326772"/>
                    <a:pt x="318321" y="329589"/>
                  </a:cubicBezTo>
                  <a:cubicBezTo>
                    <a:pt x="320434" y="331702"/>
                    <a:pt x="320434" y="335927"/>
                    <a:pt x="317617" y="337336"/>
                  </a:cubicBezTo>
                  <a:cubicBezTo>
                    <a:pt x="282404" y="368323"/>
                    <a:pt x="238037" y="384521"/>
                    <a:pt x="192260" y="384521"/>
                  </a:cubicBezTo>
                  <a:close/>
                </a:path>
              </a:pathLst>
            </a:custGeom>
            <a:solidFill>
              <a:srgbClr val="FFFFFF"/>
            </a:solidFill>
            <a:ln w="7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248"/>
          <p:cNvSpPr/>
          <p:nvPr/>
        </p:nvSpPr>
        <p:spPr>
          <a:xfrm>
            <a:off x="537120" y="396360"/>
            <a:ext cx="42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9" name="Прямоугольник 63"/>
          <p:cNvSpPr/>
          <p:nvPr/>
        </p:nvSpPr>
        <p:spPr>
          <a:xfrm>
            <a:off x="626760" y="1645158"/>
            <a:ext cx="202320" cy="20016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TextBox 249"/>
          <p:cNvSpPr/>
          <p:nvPr/>
        </p:nvSpPr>
        <p:spPr>
          <a:xfrm>
            <a:off x="519120" y="1887438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Производительность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1" name="TextBox 250"/>
          <p:cNvSpPr/>
          <p:nvPr/>
        </p:nvSpPr>
        <p:spPr>
          <a:xfrm>
            <a:off x="524880" y="2178200"/>
            <a:ext cx="283752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ea typeface="DejaVu Sans"/>
              </a:rPr>
              <a:t>Обеспечивает максимально возможную скорость работы. Иногда самый быстрый код выглядит ужасно: невозможно прочесть, нарушены устоявшиеся принципы разработки.</a:t>
            </a:r>
            <a:endParaRPr lang="ru-RU" sz="1600" b="0" strike="noStrike" spc="-1" dirty="0"/>
          </a:p>
        </p:txBody>
      </p:sp>
      <p:sp>
        <p:nvSpPr>
          <p:cNvPr id="192" name="Прямоугольник 64"/>
          <p:cNvSpPr/>
          <p:nvPr/>
        </p:nvSpPr>
        <p:spPr>
          <a:xfrm>
            <a:off x="4779360" y="1645158"/>
            <a:ext cx="202320" cy="20016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TextBox 251"/>
          <p:cNvSpPr/>
          <p:nvPr/>
        </p:nvSpPr>
        <p:spPr>
          <a:xfrm>
            <a:off x="4680000" y="1887438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Красота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4" name="TextBox 252"/>
          <p:cNvSpPr/>
          <p:nvPr/>
        </p:nvSpPr>
        <p:spPr>
          <a:xfrm>
            <a:off x="4677480" y="2178200"/>
            <a:ext cx="283752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ea typeface="DejaVu Sans"/>
              </a:rPr>
              <a:t>Я ещё и так могу! Вызывает эстетическое удовольствие,</a:t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ea typeface="DejaVu Sans"/>
              </a:rPr>
              <a:t>как произведение искусства. Может быть плохо понятен начинающим разработчикам.</a:t>
            </a:r>
            <a:endParaRPr lang="ru-RU" sz="1600" b="0" strike="noStrike" spc="-1"/>
          </a:p>
        </p:txBody>
      </p:sp>
      <p:sp>
        <p:nvSpPr>
          <p:cNvPr id="195" name="Прямоугольник 65"/>
          <p:cNvSpPr/>
          <p:nvPr/>
        </p:nvSpPr>
        <p:spPr>
          <a:xfrm>
            <a:off x="627840" y="4425930"/>
            <a:ext cx="202320" cy="20016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TextBox 253"/>
          <p:cNvSpPr/>
          <p:nvPr/>
        </p:nvSpPr>
        <p:spPr>
          <a:xfrm>
            <a:off x="528480" y="466821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Тестируемость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7" name="TextBox 254"/>
          <p:cNvSpPr/>
          <p:nvPr/>
        </p:nvSpPr>
        <p:spPr>
          <a:xfrm>
            <a:off x="534240" y="4958972"/>
            <a:ext cx="283752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ea typeface="DejaVu Sans"/>
              </a:rPr>
              <a:t>Просто писать юнит-тесты</a:t>
            </a:r>
            <a:br>
              <a:rPr sz="1600" dirty="0"/>
            </a:br>
            <a:r>
              <a:rPr lang="ru-RU" sz="1600" b="0" strike="noStrike" spc="-1" dirty="0">
                <a:solidFill>
                  <a:srgbClr val="000000"/>
                </a:solidFill>
                <a:ea typeface="DejaVu Sans"/>
              </a:rPr>
              <a:t>без необходимости установки изделий поддержки опорно-двигательного аппарата.</a:t>
            </a:r>
            <a:endParaRPr lang="ru-RU" sz="1600" b="0" strike="noStrike" spc="-1" dirty="0"/>
          </a:p>
        </p:txBody>
      </p:sp>
      <p:sp>
        <p:nvSpPr>
          <p:cNvPr id="198" name="Прямоугольник 66"/>
          <p:cNvSpPr/>
          <p:nvPr/>
        </p:nvSpPr>
        <p:spPr>
          <a:xfrm>
            <a:off x="4788720" y="4425930"/>
            <a:ext cx="202320" cy="20016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TextBox 255"/>
          <p:cNvSpPr/>
          <p:nvPr/>
        </p:nvSpPr>
        <p:spPr>
          <a:xfrm>
            <a:off x="4681080" y="466821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Сопровождаемость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0" name="TextBox 256"/>
          <p:cNvSpPr/>
          <p:nvPr/>
        </p:nvSpPr>
        <p:spPr>
          <a:xfrm>
            <a:off x="4686840" y="4964012"/>
            <a:ext cx="283752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ea typeface="DejaVu Sans"/>
              </a:rPr>
              <a:t>Код легко читается. Внесение изменений не составляет особого труда. Прогнозы необходимых изменений довольно точные. </a:t>
            </a:r>
            <a:endParaRPr lang="ru-RU" sz="1600" b="0" strike="noStrike" spc="-1"/>
          </a:p>
        </p:txBody>
      </p:sp>
      <p:sp>
        <p:nvSpPr>
          <p:cNvPr id="201" name="Прямоугольник 67"/>
          <p:cNvSpPr/>
          <p:nvPr/>
        </p:nvSpPr>
        <p:spPr>
          <a:xfrm>
            <a:off x="8841600" y="1645158"/>
            <a:ext cx="202320" cy="20016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TextBox 257"/>
          <p:cNvSpPr/>
          <p:nvPr/>
        </p:nvSpPr>
        <p:spPr>
          <a:xfrm>
            <a:off x="8742240" y="1887438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Гибкость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3" name="TextBox 258"/>
          <p:cNvSpPr/>
          <p:nvPr/>
        </p:nvSpPr>
        <p:spPr>
          <a:xfrm>
            <a:off x="8748000" y="2178200"/>
            <a:ext cx="283752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ea typeface="DejaVu Sans"/>
              </a:rPr>
              <a:t>Качественно проработаны функции, связи. Чётко следует продуманной архитектуре. Легко производить рефакторинги.</a:t>
            </a:r>
            <a:endParaRPr lang="ru-RU" sz="1600" b="0" strike="noStrike" spc="-1"/>
          </a:p>
        </p:txBody>
      </p:sp>
      <p:sp>
        <p:nvSpPr>
          <p:cNvPr id="204" name="Прямоугольник 68"/>
          <p:cNvSpPr/>
          <p:nvPr/>
        </p:nvSpPr>
        <p:spPr>
          <a:xfrm>
            <a:off x="8850960" y="4425930"/>
            <a:ext cx="202320" cy="200160"/>
          </a:xfrm>
          <a:prstGeom prst="rect">
            <a:avLst/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Box 259"/>
          <p:cNvSpPr/>
          <p:nvPr/>
        </p:nvSpPr>
        <p:spPr>
          <a:xfrm>
            <a:off x="8751600" y="4668210"/>
            <a:ext cx="3330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Ещё 100 аспектов…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6" name="TextBox 260"/>
          <p:cNvSpPr/>
          <p:nvPr/>
        </p:nvSpPr>
        <p:spPr>
          <a:xfrm>
            <a:off x="8757000" y="4958972"/>
            <a:ext cx="283752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ea typeface="DejaVu Sans"/>
              </a:rPr>
              <a:t>В зависимости от языка программирования, отрасли, стиля, привычек и корпоративной традиции.</a:t>
            </a:r>
            <a:endParaRPr lang="ru-RU" sz="1600" b="0" strike="noStrike" spc="-1"/>
          </a:p>
        </p:txBody>
      </p:sp>
      <p:sp>
        <p:nvSpPr>
          <p:cNvPr id="207" name="TextBox 261"/>
          <p:cNvSpPr/>
          <p:nvPr/>
        </p:nvSpPr>
        <p:spPr>
          <a:xfrm>
            <a:off x="519120" y="659880"/>
            <a:ext cx="98348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Различные точки зрения на код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283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3" name="TextBox 284"/>
          <p:cNvSpPr/>
          <p:nvPr/>
        </p:nvSpPr>
        <p:spPr>
          <a:xfrm>
            <a:off x="519120" y="659880"/>
            <a:ext cx="80060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Что есть время разработчика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24" name="Стрелка: шеврон 2"/>
          <p:cNvSpPr/>
          <p:nvPr/>
        </p:nvSpPr>
        <p:spPr>
          <a:xfrm>
            <a:off x="281324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Прямоугольник 14"/>
          <p:cNvSpPr/>
          <p:nvPr/>
        </p:nvSpPr>
        <p:spPr>
          <a:xfrm>
            <a:off x="2693000" y="2506320"/>
            <a:ext cx="16189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Пик активности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6" name="Прямоугольник 16"/>
          <p:cNvSpPr/>
          <p:nvPr/>
        </p:nvSpPr>
        <p:spPr>
          <a:xfrm>
            <a:off x="900920" y="2500200"/>
            <a:ext cx="163836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Рутина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7" name="Прямоугольник 19"/>
          <p:cNvSpPr/>
          <p:nvPr/>
        </p:nvSpPr>
        <p:spPr>
          <a:xfrm>
            <a:off x="4223720" y="2506320"/>
            <a:ext cx="144684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Усталость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8" name="Прямоугольник 24"/>
          <p:cNvSpPr/>
          <p:nvPr/>
        </p:nvSpPr>
        <p:spPr>
          <a:xfrm>
            <a:off x="5616560" y="2506320"/>
            <a:ext cx="14389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Отдых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9" name="Прямая соединительная линия 28"/>
          <p:cNvSpPr/>
          <p:nvPr/>
        </p:nvSpPr>
        <p:spPr>
          <a:xfrm>
            <a:off x="1712000" y="2845080"/>
            <a:ext cx="2880" cy="27432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Прямая соединительная линия 30"/>
          <p:cNvSpPr/>
          <p:nvPr/>
        </p:nvSpPr>
        <p:spPr>
          <a:xfrm flipH="1" flipV="1">
            <a:off x="3500840" y="2865240"/>
            <a:ext cx="360" cy="2541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ая соединительная линия 32"/>
          <p:cNvSpPr/>
          <p:nvPr/>
        </p:nvSpPr>
        <p:spPr>
          <a:xfrm flipH="1" flipV="1">
            <a:off x="4941560" y="2865240"/>
            <a:ext cx="720" cy="2541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Прямая соединительная линия 34"/>
          <p:cNvSpPr/>
          <p:nvPr/>
        </p:nvSpPr>
        <p:spPr>
          <a:xfrm flipH="1" flipV="1">
            <a:off x="6316760" y="2865240"/>
            <a:ext cx="720" cy="2541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Стрелка: шеврон 36"/>
          <p:cNvSpPr/>
          <p:nvPr/>
        </p:nvSpPr>
        <p:spPr>
          <a:xfrm>
            <a:off x="162560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Стрелка: шеврон 38"/>
          <p:cNvSpPr/>
          <p:nvPr/>
        </p:nvSpPr>
        <p:spPr>
          <a:xfrm>
            <a:off x="418412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8137B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Стрелка: шеврон 40"/>
          <p:cNvSpPr/>
          <p:nvPr/>
        </p:nvSpPr>
        <p:spPr>
          <a:xfrm>
            <a:off x="555572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00B27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Стрелка: шеврон 42"/>
          <p:cNvSpPr/>
          <p:nvPr/>
        </p:nvSpPr>
        <p:spPr>
          <a:xfrm>
            <a:off x="630560" y="3174840"/>
            <a:ext cx="2215800" cy="1317240"/>
          </a:xfrm>
          <a:prstGeom prst="chevron">
            <a:avLst>
              <a:gd name="adj" fmla="val 23939"/>
            </a:avLst>
          </a:prstGeom>
          <a:solidFill>
            <a:srgbClr val="52CCF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TextBox 280"/>
          <p:cNvSpPr/>
          <p:nvPr/>
        </p:nvSpPr>
        <p:spPr>
          <a:xfrm>
            <a:off x="8049600" y="1488960"/>
            <a:ext cx="35560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Время не линейно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Ценность времени разная. Отвлекаться</a:t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во время самой активной разработки</a:t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не то же самое, что отвлекаться во время релакса.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38" name="TextBox 282"/>
          <p:cNvSpPr/>
          <p:nvPr/>
        </p:nvSpPr>
        <p:spPr>
          <a:xfrm>
            <a:off x="8049600" y="2975760"/>
            <a:ext cx="355464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Внешние факторы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Встречи, совещания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Вопросы коллег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...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9" name="TextBox 286"/>
          <p:cNvSpPr/>
          <p:nvPr/>
        </p:nvSpPr>
        <p:spPr>
          <a:xfrm>
            <a:off x="8049600" y="4045680"/>
            <a:ext cx="355464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 err="1">
                <a:solidFill>
                  <a:srgbClr val="000000"/>
                </a:solidFill>
                <a:latin typeface="Futura PT Medium"/>
                <a:ea typeface="DejaVu Sans"/>
              </a:rPr>
              <a:t>Факторы</a:t>
            </a:r>
            <a:r>
              <a:rPr lang="en-US" sz="14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Futura PT Medium"/>
                <a:ea typeface="DejaVu Sans"/>
              </a:rPr>
              <a:t>кода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Найден баг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Длинные цепочки зависимостей</a:t>
            </a:r>
            <a:endParaRPr lang="ru-RU" sz="14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Невозможность создать юнит-тест</a:t>
            </a:r>
            <a:endParaRPr lang="ru-RU" sz="14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Плохой стиль</a:t>
            </a:r>
            <a:endParaRPr lang="ru-RU" sz="14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Острая жажда рефакторинга</a:t>
            </a:r>
            <a:endParaRPr lang="ru-RU" sz="14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Ожидание CI, прогонов тестов и т. д.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Необходимость согласовать дизайн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Futura PT Light"/>
                <a:ea typeface="DejaVu Sans"/>
              </a:rPr>
              <a:t>Узнать почему так сделано</a:t>
            </a:r>
            <a:endParaRPr lang="ru-RU" sz="14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280"/>
          <p:cNvSpPr/>
          <p:nvPr/>
        </p:nvSpPr>
        <p:spPr>
          <a:xfrm>
            <a:off x="8049600" y="1488960"/>
            <a:ext cx="35560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Время не линейно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Ценность времени разная. Отвлекаться</a:t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во время самой активной разработки</a:t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не то же самое, что отвлекаться во время релакса.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41" name="TextBox 282"/>
          <p:cNvSpPr/>
          <p:nvPr/>
        </p:nvSpPr>
        <p:spPr>
          <a:xfrm>
            <a:off x="8049600" y="2975760"/>
            <a:ext cx="355464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Внешние факторы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Встречи, совещания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Вопросы коллег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...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2" name="TextBox 283"/>
          <p:cNvSpPr/>
          <p:nvPr/>
        </p:nvSpPr>
        <p:spPr>
          <a:xfrm>
            <a:off x="537120" y="396360"/>
            <a:ext cx="4224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Futura PT Book"/>
                <a:ea typeface="DejaVu Sans"/>
              </a:rPr>
              <a:t>ЭФФЕКТИВНО ИСПОЛЬЗУЕМ GO В КОМАНДЕ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3" name="TextBox 284"/>
          <p:cNvSpPr/>
          <p:nvPr/>
        </p:nvSpPr>
        <p:spPr>
          <a:xfrm>
            <a:off x="519120" y="659880"/>
            <a:ext cx="800604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5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1E22AA"/>
                </a:solidFill>
                <a:latin typeface="Futura PT Book"/>
                <a:ea typeface="DejaVu Sans"/>
              </a:rPr>
              <a:t>Что есть время разработчика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4" name="TextBox 286"/>
          <p:cNvSpPr/>
          <p:nvPr/>
        </p:nvSpPr>
        <p:spPr>
          <a:xfrm>
            <a:off x="8049600" y="4045680"/>
            <a:ext cx="3554640" cy="20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Факторы кода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Найден баг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Длинные цепочки зависимостей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Невозможность создать юнит-тест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Плохой стиль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Острая жажда рефакторинга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Ожидание CI, прогонов тестов и т. д.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Необходимость согласовать дизайн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Futura PT Light"/>
                <a:ea typeface="DejaVu Sans"/>
              </a:rPr>
              <a:t>Узнать почему так сделано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5" name="Стрелка: шеврон 16"/>
          <p:cNvSpPr/>
          <p:nvPr/>
        </p:nvSpPr>
        <p:spPr>
          <a:xfrm>
            <a:off x="281289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Стрелка: шеврон 14"/>
          <p:cNvSpPr/>
          <p:nvPr/>
        </p:nvSpPr>
        <p:spPr>
          <a:xfrm>
            <a:off x="205653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D6002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Прямоугольник 779"/>
          <p:cNvSpPr/>
          <p:nvPr/>
        </p:nvSpPr>
        <p:spPr>
          <a:xfrm>
            <a:off x="2692650" y="2506320"/>
            <a:ext cx="16189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Пик активности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8" name="Прямоугольник 780"/>
          <p:cNvSpPr/>
          <p:nvPr/>
        </p:nvSpPr>
        <p:spPr>
          <a:xfrm>
            <a:off x="900570" y="2500200"/>
            <a:ext cx="163836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Рутина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9" name="Прямоугольник 4"/>
          <p:cNvSpPr/>
          <p:nvPr/>
        </p:nvSpPr>
        <p:spPr>
          <a:xfrm>
            <a:off x="4223370" y="2506320"/>
            <a:ext cx="144684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Усталость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0" name="Прямоугольник 5"/>
          <p:cNvSpPr/>
          <p:nvPr/>
        </p:nvSpPr>
        <p:spPr>
          <a:xfrm>
            <a:off x="5616210" y="2506320"/>
            <a:ext cx="14389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Futura PT Medium"/>
                <a:ea typeface="DejaVu Sans"/>
              </a:rPr>
              <a:t>Отдых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1" name="Прямоугольник 2"/>
          <p:cNvSpPr/>
          <p:nvPr/>
        </p:nvSpPr>
        <p:spPr>
          <a:xfrm>
            <a:off x="2267130" y="4874760"/>
            <a:ext cx="20052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Futura PT Medium"/>
                <a:ea typeface="DejaVu Sans"/>
              </a:rPr>
              <a:t>Послали по длинной цепочке зависимостей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52" name="Прямая соединительная линия 3"/>
          <p:cNvSpPr/>
          <p:nvPr/>
        </p:nvSpPr>
        <p:spPr>
          <a:xfrm>
            <a:off x="1711650" y="2845080"/>
            <a:ext cx="2880" cy="274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Прямая соединительная линия 6"/>
          <p:cNvSpPr/>
          <p:nvPr/>
        </p:nvSpPr>
        <p:spPr>
          <a:xfrm flipH="1" flipV="1">
            <a:off x="3500490" y="2865240"/>
            <a:ext cx="360" cy="254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Прямая соединительная линия 7"/>
          <p:cNvSpPr/>
          <p:nvPr/>
        </p:nvSpPr>
        <p:spPr>
          <a:xfrm flipH="1" flipV="1">
            <a:off x="4941210" y="2865240"/>
            <a:ext cx="720" cy="254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Прямая соединительная линия 8"/>
          <p:cNvSpPr/>
          <p:nvPr/>
        </p:nvSpPr>
        <p:spPr>
          <a:xfrm flipH="1" flipV="1">
            <a:off x="6316410" y="2865240"/>
            <a:ext cx="720" cy="254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Стрелка: шеврон 12"/>
          <p:cNvSpPr/>
          <p:nvPr/>
        </p:nvSpPr>
        <p:spPr>
          <a:xfrm>
            <a:off x="162525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1E22A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Стрелка: шеврон 18"/>
          <p:cNvSpPr/>
          <p:nvPr/>
        </p:nvSpPr>
        <p:spPr>
          <a:xfrm>
            <a:off x="418377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8137B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Стрелка: шеврон 20"/>
          <p:cNvSpPr/>
          <p:nvPr/>
        </p:nvSpPr>
        <p:spPr>
          <a:xfrm>
            <a:off x="5555370" y="3174840"/>
            <a:ext cx="1693800" cy="1317240"/>
          </a:xfrm>
          <a:prstGeom prst="chevron">
            <a:avLst>
              <a:gd name="adj" fmla="val 23939"/>
            </a:avLst>
          </a:prstGeom>
          <a:solidFill>
            <a:srgbClr val="00B27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Стрелка: шеврон 10"/>
          <p:cNvSpPr/>
          <p:nvPr/>
        </p:nvSpPr>
        <p:spPr>
          <a:xfrm>
            <a:off x="630210" y="3174840"/>
            <a:ext cx="2215800" cy="1317240"/>
          </a:xfrm>
          <a:prstGeom prst="chevron">
            <a:avLst>
              <a:gd name="adj" fmla="val 23939"/>
            </a:avLst>
          </a:prstGeom>
          <a:solidFill>
            <a:srgbClr val="52CCF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Прямая соединительная линия 23"/>
          <p:cNvSpPr/>
          <p:nvPr/>
        </p:nvSpPr>
        <p:spPr>
          <a:xfrm flipH="1" flipV="1">
            <a:off x="3251010" y="4555440"/>
            <a:ext cx="720" cy="254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Box 2"/>
          <p:cNvSpPr/>
          <p:nvPr/>
        </p:nvSpPr>
        <p:spPr>
          <a:xfrm>
            <a:off x="3201840" y="3170880"/>
            <a:ext cx="578772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5000"/>
              </a:lnSpc>
              <a:buNone/>
              <a:tabLst>
                <a:tab pos="0" algn="l"/>
              </a:tabLst>
            </a:pPr>
            <a:r>
              <a:rPr lang="da-DK" sz="3200" b="0" strike="noStrike" spc="-1">
                <a:solidFill>
                  <a:srgbClr val="FFFFFF"/>
                </a:solidFill>
                <a:latin typeface="Futura PT Book"/>
                <a:ea typeface="DejaVu Sans"/>
              </a:rPr>
              <a:t>Ну а чего же Go</a:t>
            </a:r>
            <a:r>
              <a:rPr lang="da-DK" sz="3200" b="0" strike="noStrike" spc="-1">
                <a:solidFill>
                  <a:srgbClr val="FFFFFF"/>
                </a:solidFill>
                <a:latin typeface="Futura PT Book"/>
                <a:ea typeface="Cambria"/>
              </a:rPr>
              <a:t>?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Прямая соединительная линия 33"/>
          <p:cNvSpPr/>
          <p:nvPr/>
        </p:nvSpPr>
        <p:spPr>
          <a:xfrm>
            <a:off x="-8640" y="2514240"/>
            <a:ext cx="3216789" cy="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Текст 14"/>
          <p:cNvSpPr/>
          <p:nvPr/>
        </p:nvSpPr>
        <p:spPr>
          <a:xfrm>
            <a:off x="1789920" y="2150046"/>
            <a:ext cx="710928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trike="noStrike" spc="-1" dirty="0">
                <a:solidFill>
                  <a:srgbClr val="FFFFFF"/>
                </a:solidFill>
                <a:latin typeface="Futura PT Demi" panose="020B0502020204020303" pitchFamily="34" charset="0"/>
                <a:ea typeface="DejaVu Sans"/>
              </a:rPr>
              <a:t>СИНТАКСИС</a:t>
            </a:r>
            <a:endParaRPr lang="ru-RU" strike="noStrike" spc="-1" dirty="0">
              <a:latin typeface="Futura PT Demi" panose="020B0502020204020303" pitchFamily="34" charset="0"/>
            </a:endParaRPr>
          </a:p>
        </p:txBody>
      </p:sp>
      <p:sp>
        <p:nvSpPr>
          <p:cNvPr id="364" name="TextBox 252"/>
          <p:cNvSpPr/>
          <p:nvPr/>
        </p:nvSpPr>
        <p:spPr>
          <a:xfrm>
            <a:off x="1806032" y="278748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НЕЙМИНГ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65" name="TextBox 252"/>
          <p:cNvSpPr/>
          <p:nvPr/>
        </p:nvSpPr>
        <p:spPr>
          <a:xfrm>
            <a:off x="1806032" y="334296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ДОКУМЕНТАЦИЯ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66" name="TextBox 252"/>
          <p:cNvSpPr/>
          <p:nvPr/>
        </p:nvSpPr>
        <p:spPr>
          <a:xfrm>
            <a:off x="1806032" y="389880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ТЕСТИРОВАНИЕ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67" name="TextBox 252"/>
          <p:cNvSpPr/>
          <p:nvPr/>
        </p:nvSpPr>
        <p:spPr>
          <a:xfrm>
            <a:off x="1806032" y="4454280"/>
            <a:ext cx="2837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Futura PT Light"/>
                <a:ea typeface="DejaVu Sans"/>
              </a:rPr>
              <a:t>АРХИТЕКТУРА</a:t>
            </a:r>
            <a:endParaRPr lang="ru-RU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YADRO">
      <a:dk1>
        <a:srgbClr val="1E22AA"/>
      </a:dk1>
      <a:lt1>
        <a:srgbClr val="FFFFFF"/>
      </a:lt1>
      <a:dk2>
        <a:srgbClr val="000000"/>
      </a:dk2>
      <a:lt2>
        <a:srgbClr val="FFFFFF"/>
      </a:lt2>
      <a:accent1>
        <a:srgbClr val="1E22AA"/>
      </a:accent1>
      <a:accent2>
        <a:srgbClr val="52CCF8"/>
      </a:accent2>
      <a:accent3>
        <a:srgbClr val="0098DE"/>
      </a:accent3>
      <a:accent4>
        <a:srgbClr val="1449BB"/>
      </a:accent4>
      <a:accent5>
        <a:srgbClr val="5A2EB2"/>
      </a:accent5>
      <a:accent6>
        <a:srgbClr val="8137B8"/>
      </a:accent6>
      <a:hlink>
        <a:srgbClr val="1E22AA"/>
      </a:hlink>
      <a:folHlink>
        <a:srgbClr val="546FA3"/>
      </a:folHlink>
    </a:clrScheme>
    <a:fontScheme name="Другая 1">
      <a:majorFont>
        <a:latin typeface="Futura PT Book"/>
        <a:ea typeface=""/>
        <a:cs typeface=""/>
      </a:majorFont>
      <a:minorFont>
        <a:latin typeface="Futura P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1_YADRO layout</Template>
  <TotalTime>24476</TotalTime>
  <Words>1618</Words>
  <Application>Microsoft Macintosh PowerPoint</Application>
  <PresentationFormat>Широкоэкранный</PresentationFormat>
  <Paragraphs>327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Calibri</vt:lpstr>
      <vt:lpstr>Futura PT Book</vt:lpstr>
      <vt:lpstr>Futura PT Demi</vt:lpstr>
      <vt:lpstr>JetBrains Mono</vt:lpstr>
      <vt:lpstr>Wingdings</vt:lpstr>
      <vt:lpstr>Futura PT Light</vt:lpstr>
      <vt:lpstr>Futura PT Medium</vt:lpstr>
      <vt:lpstr>Arial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Нейминг</vt:lpstr>
      <vt:lpstr>Нейминг</vt:lpstr>
      <vt:lpstr>Нейминг</vt:lpstr>
      <vt:lpstr>Презентация PowerPoint</vt:lpstr>
      <vt:lpstr>Документация</vt:lpstr>
      <vt:lpstr>Презентация PowerPoint</vt:lpstr>
      <vt:lpstr>Тестирование</vt:lpstr>
      <vt:lpstr>Покрытие кода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YADRO_layout</dc:title>
  <dc:subject/>
  <dc:creator>YADRO</dc:creator>
  <cp:keywords/>
  <dc:description/>
  <cp:lastModifiedBy>Microsoft Office User</cp:lastModifiedBy>
  <cp:revision>214</cp:revision>
  <dcterms:created xsi:type="dcterms:W3CDTF">2022-06-17T09:29:28Z</dcterms:created>
  <dcterms:modified xsi:type="dcterms:W3CDTF">2023-05-25T12:10:43Z</dcterms:modified>
  <cp:category/>
</cp:coreProperties>
</file>